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sldIdLst>
    <p:sldId id="256" r:id="rId2"/>
    <p:sldId id="257" r:id="rId3"/>
    <p:sldId id="258" r:id="rId4"/>
    <p:sldId id="261" r:id="rId5"/>
    <p:sldId id="259" r:id="rId6"/>
    <p:sldId id="260" r:id="rId7"/>
    <p:sldId id="262" r:id="rId8"/>
    <p:sldId id="269" r:id="rId9"/>
    <p:sldId id="263" r:id="rId10"/>
    <p:sldId id="265" r:id="rId11"/>
    <p:sldId id="266" r:id="rId12"/>
    <p:sldId id="278" r:id="rId13"/>
    <p:sldId id="279" r:id="rId14"/>
    <p:sldId id="281" r:id="rId15"/>
    <p:sldId id="270" r:id="rId16"/>
    <p:sldId id="267" r:id="rId17"/>
    <p:sldId id="268" r:id="rId18"/>
    <p:sldId id="271" r:id="rId19"/>
    <p:sldId id="272" r:id="rId20"/>
    <p:sldId id="275" r:id="rId21"/>
    <p:sldId id="274" r:id="rId22"/>
    <p:sldId id="273" r:id="rId23"/>
    <p:sldId id="283" r:id="rId24"/>
    <p:sldId id="284" r:id="rId25"/>
    <p:sldId id="28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732"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ru-RU"/>
              <a:t>Образец заголовка</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95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22386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57912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74215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ru-RU"/>
              <a:t>Образец заголовка</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smtClean="0"/>
              <a:pPr/>
              <a:t>3/11/2024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204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ru-RU"/>
              <a:t>Образец заголовка</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3/11/2024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98468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ru-RU"/>
              <a:t>Образец заголовка</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097280" y="2582335"/>
            <a:ext cx="4937760" cy="32867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217920" y="2582334"/>
            <a:ext cx="4937760" cy="32867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3/11/2024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18798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pPr/>
              <a:t>3/11/2024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85477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A87A34-81AB-432B-8DAE-1953F412C126}" type="datetimeFigureOut">
              <a:rPr lang="en-US" smtClean="0"/>
              <a:pPr/>
              <a:t>3/11/2024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66695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ru-RU"/>
              <a:t>Образец заголовка</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8A87A34-81AB-432B-8DAE-1953F412C126}" type="datetimeFigureOut">
              <a:rPr lang="en-US" smtClean="0"/>
              <a:pPr/>
              <a:t>3/11/2024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79051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ru-RU"/>
              <a:t>Образец заголовка</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pPr/>
              <a:t>3/11/2024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61630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ru-RU"/>
              <a:t>Образец заголовка</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A87A34-81AB-432B-8DAE-1953F412C126}" type="datetimeFigureOut">
              <a:rPr lang="en-US" smtClean="0"/>
              <a:pPr/>
              <a:t>3/11/2024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56706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00051" y="1567474"/>
            <a:ext cx="10058400" cy="1666614"/>
          </a:xfrm>
        </p:spPr>
        <p:txBody>
          <a:bodyPr>
            <a:normAutofit fontScale="90000"/>
          </a:bodyPr>
          <a:lstStyle/>
          <a:p>
            <a:pPr algn="ctr" rtl="0"/>
            <a:r>
              <a:rPr lang="en-US" b="1" dirty="0" err="1"/>
              <a:t>Интернет технологиялары</a:t>
            </a:r>
            <a:endParaRPr lang="ru-RU" b="1" dirty="0"/>
          </a:p>
        </p:txBody>
      </p:sp>
      <p:sp>
        <p:nvSpPr>
          <p:cNvPr id="3" name="Подзаголовок 2"/>
          <p:cNvSpPr>
            <a:spLocks noGrp="1"/>
          </p:cNvSpPr>
          <p:nvPr>
            <p:ph type="subTitle" idx="1"/>
          </p:nvPr>
        </p:nvSpPr>
        <p:spPr/>
        <p:txBody>
          <a:bodyPr/>
          <a:lstStyle/>
          <a:p>
            <a:pPr algn="l" rtl="0"/>
            <a:endParaRPr lang="en-US" dirty="0"/>
          </a:p>
          <a:p>
            <a:pPr algn="l" rtl="0"/>
            <a:endParaRPr lang="ru-RU" dirty="0"/>
          </a:p>
        </p:txBody>
      </p:sp>
    </p:spTree>
    <p:extLst>
      <p:ext uri="{BB962C8B-B14F-4D97-AF65-F5344CB8AC3E}">
        <p14:creationId xmlns:p14="http://schemas.microsoft.com/office/powerpoint/2010/main" val="1023130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97280" y="877330"/>
            <a:ext cx="10058400" cy="860030"/>
          </a:xfrm>
        </p:spPr>
        <p:txBody>
          <a:bodyPr/>
          <a:lstStyle/>
          <a:p>
            <a:pPr algn="l" rtl="0"/>
            <a:r>
              <a:rPr lang="en-US" b="1" dirty="0">
                <a:solidFill>
                  <a:schemeClr val="tx1"/>
                </a:solidFill>
                <a:latin typeface="Times New Roman" panose="02020603050405020304" pitchFamily="18" charset="0"/>
                <a:cs typeface="Times New Roman" panose="02020603050405020304" pitchFamily="18" charset="0"/>
              </a:rPr>
              <a:t>2.1 </a:t>
            </a:r>
            <a:r>
              <a:rPr lang="kk-KZ" b="1" dirty="0">
                <a:solidFill>
                  <a:schemeClr val="tx1"/>
                </a:solidFill>
                <a:latin typeface="Times New Roman" panose="02020603050405020304" pitchFamily="18" charset="0"/>
                <a:cs typeface="Times New Roman" panose="02020603050405020304" pitchFamily="18" charset="0"/>
              </a:rPr>
              <a:t>Б</a:t>
            </a:r>
            <a:r>
              <a:rPr lang="en-US" b="1" dirty="0" err="1">
                <a:solidFill>
                  <a:schemeClr val="tx1"/>
                </a:solidFill>
                <a:latin typeface="Times New Roman" panose="02020603050405020304" pitchFamily="18" charset="0"/>
                <a:cs typeface="Times New Roman" panose="02020603050405020304" pitchFamily="18" charset="0"/>
              </a:rPr>
              <a:t>ұлттық</a:t>
            </a:r>
            <a:r>
              <a:rPr lang="en-US" b="1" dirty="0">
                <a:solidFill>
                  <a:schemeClr val="tx1"/>
                </a:solidFill>
                <a:latin typeface="Times New Roman" panose="02020603050405020304" pitchFamily="18" charset="0"/>
                <a:cs typeface="Times New Roman" panose="02020603050405020304" pitchFamily="18" charset="0"/>
              </a:rPr>
              <a:t> технология</a:t>
            </a:r>
            <a:endParaRPr lang="ru-RU" dirty="0">
              <a:solidFill>
                <a:schemeClr val="tx1"/>
              </a:solidFill>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1097279" y="1845735"/>
            <a:ext cx="10085585" cy="464980"/>
          </a:xfrm>
        </p:spPr>
        <p:txBody>
          <a:bodyPr>
            <a:normAutofit/>
          </a:bodyPr>
          <a:lstStyle/>
          <a:p>
            <a:pPr algn="l" rtl="0"/>
            <a:r>
              <a:rPr lang="ru-KZ" sz="2000" b="1" dirty="0" err="1">
                <a:solidFill>
                  <a:schemeClr val="tx1"/>
                </a:solidFill>
                <a:latin typeface="Times New Roman" panose="02020603050405020304" pitchFamily="18" charset="0"/>
                <a:cs typeface="Times New Roman" panose="02020603050405020304" pitchFamily="18" charset="0"/>
              </a:rPr>
              <a:t>Бұлтты</a:t>
            </a:r>
            <a:r>
              <a:rPr lang="ru-KZ" sz="2000" b="1" dirty="0">
                <a:solidFill>
                  <a:schemeClr val="tx1"/>
                </a:solidFill>
                <a:latin typeface="Times New Roman" panose="02020603050405020304" pitchFamily="18" charset="0"/>
                <a:cs typeface="Times New Roman" panose="02020603050405020304" pitchFamily="18" charset="0"/>
              </a:rPr>
              <a:t> </a:t>
            </a:r>
            <a:r>
              <a:rPr lang="ru-KZ" sz="2000" b="1" dirty="0" err="1">
                <a:solidFill>
                  <a:schemeClr val="tx1"/>
                </a:solidFill>
                <a:latin typeface="Times New Roman" panose="02020603050405020304" pitchFamily="18" charset="0"/>
                <a:cs typeface="Times New Roman" panose="02020603050405020304" pitchFamily="18" charset="0"/>
              </a:rPr>
              <a:t>технологиялармен</a:t>
            </a:r>
            <a:r>
              <a:rPr lang="ru-KZ" sz="2000" b="1" dirty="0">
                <a:solidFill>
                  <a:schemeClr val="tx1"/>
                </a:solidFill>
                <a:latin typeface="Times New Roman" panose="02020603050405020304" pitchFamily="18" charset="0"/>
                <a:cs typeface="Times New Roman" panose="02020603050405020304" pitchFamily="18" charset="0"/>
              </a:rPr>
              <a:t> </a:t>
            </a:r>
            <a:r>
              <a:rPr lang="ru-KZ" sz="2000" b="1" dirty="0" err="1">
                <a:solidFill>
                  <a:schemeClr val="tx1"/>
                </a:solidFill>
                <a:latin typeface="Times New Roman" panose="02020603050405020304" pitchFamily="18" charset="0"/>
                <a:cs typeface="Times New Roman" panose="02020603050405020304" pitchFamily="18" charset="0"/>
              </a:rPr>
              <a:t>танысу</a:t>
            </a:r>
            <a:endParaRPr lang="ru-RU" b="1" dirty="0">
              <a:solidFill>
                <a:schemeClr val="tx1"/>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86" y="2294109"/>
            <a:ext cx="2476500"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080" y="4417541"/>
            <a:ext cx="2438400"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54FD7583-19BE-6D71-72DF-C2CE80051288}"/>
              </a:ext>
            </a:extLst>
          </p:cNvPr>
          <p:cNvSpPr txBox="1"/>
          <p:nvPr/>
        </p:nvSpPr>
        <p:spPr>
          <a:xfrm>
            <a:off x="3738880" y="2294109"/>
            <a:ext cx="7443984" cy="2554545"/>
          </a:xfrm>
          <a:prstGeom prst="rect">
            <a:avLst/>
          </a:prstGeom>
          <a:noFill/>
        </p:spPr>
        <p:txBody>
          <a:bodyPr wrap="square">
            <a:spAutoFit/>
          </a:bodyPr>
          <a:lstStyle/>
          <a:p>
            <a:pPr algn="just"/>
            <a:r>
              <a:rPr lang="ru-KZ" sz="2000" dirty="0" err="1">
                <a:latin typeface="Times New Roman" panose="02020603050405020304" pitchFamily="18" charset="0"/>
                <a:cs typeface="Times New Roman" panose="02020603050405020304" pitchFamily="18" charset="0"/>
              </a:rPr>
              <a:t>Бұлттық</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технологиялар</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жылдам</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инновацияларды</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икемді</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ресурстарды</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және</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ауқымды</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үнемдеуді</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қамтамасыз</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ететін</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серверлер</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қоймалар</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дерекқорлар</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желілер</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бағдарламалық</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қамтамасыз</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ету</a:t>
            </a:r>
            <a:r>
              <a:rPr lang="ru-KZ" sz="2000" dirty="0">
                <a:latin typeface="Times New Roman" panose="02020603050405020304" pitchFamily="18" charset="0"/>
                <a:cs typeface="Times New Roman" panose="02020603050405020304" pitchFamily="18" charset="0"/>
              </a:rPr>
              <a:t>, аналитика </a:t>
            </a:r>
            <a:r>
              <a:rPr lang="ru-KZ" sz="2000" dirty="0" err="1">
                <a:latin typeface="Times New Roman" panose="02020603050405020304" pitchFamily="18" charset="0"/>
                <a:cs typeface="Times New Roman" panose="02020603050405020304" pitchFamily="18" charset="0"/>
              </a:rPr>
              <a:t>және</a:t>
            </a:r>
            <a:r>
              <a:rPr lang="ru-KZ" sz="2000" dirty="0">
                <a:latin typeface="Times New Roman" panose="02020603050405020304" pitchFamily="18" charset="0"/>
                <a:cs typeface="Times New Roman" panose="02020603050405020304" pitchFamily="18" charset="0"/>
              </a:rPr>
              <a:t> смарт </a:t>
            </a:r>
            <a:r>
              <a:rPr lang="ru-KZ" sz="2000" dirty="0" err="1">
                <a:latin typeface="Times New Roman" panose="02020603050405020304" pitchFamily="18" charset="0"/>
                <a:cs typeface="Times New Roman" panose="02020603050405020304" pitchFamily="18" charset="0"/>
              </a:rPr>
              <a:t>деректер</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сияқты</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есептеу</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қызметтерін</a:t>
            </a:r>
            <a:r>
              <a:rPr lang="ru-KZ" sz="2000" dirty="0">
                <a:latin typeface="Times New Roman" panose="02020603050405020304" pitchFamily="18" charset="0"/>
                <a:cs typeface="Times New Roman" panose="02020603050405020304" pitchFamily="18" charset="0"/>
              </a:rPr>
              <a:t> Интернет ("</a:t>
            </a:r>
            <a:r>
              <a:rPr lang="ru-KZ" sz="2000" dirty="0" err="1">
                <a:latin typeface="Times New Roman" panose="02020603050405020304" pitchFamily="18" charset="0"/>
                <a:cs typeface="Times New Roman" panose="02020603050405020304" pitchFamily="18" charset="0"/>
              </a:rPr>
              <a:t>бұлт</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арқылы</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ұсынуды</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білдіреді</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Бұл</a:t>
            </a:r>
            <a:r>
              <a:rPr lang="ru-KZ" sz="2000" dirty="0">
                <a:latin typeface="Times New Roman" panose="02020603050405020304" pitchFamily="18" charset="0"/>
                <a:cs typeface="Times New Roman" panose="02020603050405020304" pitchFamily="18" charset="0"/>
              </a:rPr>
              <a:t> технология </a:t>
            </a:r>
            <a:r>
              <a:rPr lang="ru-KZ" sz="2000" dirty="0" err="1">
                <a:latin typeface="Times New Roman" panose="02020603050405020304" pitchFamily="18" charset="0"/>
                <a:cs typeface="Times New Roman" panose="02020603050405020304" pitchFamily="18" charset="0"/>
              </a:rPr>
              <a:t>жеке</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тұлғалардың</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кәсіпорындардың</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және</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үкіметтердің</a:t>
            </a:r>
            <a:r>
              <a:rPr lang="ru-KZ" sz="2000" dirty="0">
                <a:latin typeface="Times New Roman" panose="02020603050405020304" pitchFamily="18" charset="0"/>
                <a:cs typeface="Times New Roman" panose="02020603050405020304" pitchFamily="18" charset="0"/>
              </a:rPr>
              <a:t> </a:t>
            </a:r>
            <a:r>
              <a:rPr lang="kk-KZ" sz="2000" dirty="0">
                <a:latin typeface="Times New Roman" panose="02020603050405020304" pitchFamily="18" charset="0"/>
                <a:cs typeface="Times New Roman" panose="02020603050405020304" pitchFamily="18" charset="0"/>
              </a:rPr>
              <a:t>ақпараттық технологиялар</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ресурстарын</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пайдалану</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және</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басқару</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тәсілін</a:t>
            </a:r>
            <a:r>
              <a:rPr lang="ru-KZ" sz="2000" dirty="0">
                <a:latin typeface="Times New Roman" panose="02020603050405020304" pitchFamily="18" charset="0"/>
                <a:cs typeface="Times New Roman" panose="02020603050405020304" pitchFamily="18" charset="0"/>
              </a:rPr>
              <a:t> </a:t>
            </a:r>
            <a:r>
              <a:rPr lang="ru-KZ" sz="2000" dirty="0" err="1">
                <a:latin typeface="Times New Roman" panose="02020603050405020304" pitchFamily="18" charset="0"/>
                <a:cs typeface="Times New Roman" panose="02020603050405020304" pitchFamily="18" charset="0"/>
              </a:rPr>
              <a:t>өзгертті</a:t>
            </a:r>
            <a:r>
              <a:rPr lang="ru-KZ"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13371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97280" y="914400"/>
            <a:ext cx="10058400" cy="822960"/>
          </a:xfrm>
        </p:spPr>
        <p:txBody>
          <a:bodyPr/>
          <a:lstStyle/>
          <a:p>
            <a:pPr algn="l" rtl="0"/>
            <a:r>
              <a:rPr lang="en-US" b="1" dirty="0">
                <a:latin typeface="Times New Roman" panose="02020603050405020304" pitchFamily="18" charset="0"/>
                <a:cs typeface="Times New Roman" panose="02020603050405020304" pitchFamily="18" charset="0"/>
              </a:rPr>
              <a:t>2.2 </a:t>
            </a:r>
            <a:r>
              <a:rPr lang="kk-KZ" b="1" dirty="0">
                <a:solidFill>
                  <a:schemeClr val="tx1"/>
                </a:solidFill>
                <a:latin typeface="Times New Roman" panose="02020603050405020304" pitchFamily="18" charset="0"/>
                <a:cs typeface="Times New Roman" panose="02020603050405020304" pitchFamily="18" charset="0"/>
              </a:rPr>
              <a:t>Б</a:t>
            </a:r>
            <a:r>
              <a:rPr lang="en-US" b="1" dirty="0" err="1">
                <a:solidFill>
                  <a:schemeClr val="tx1"/>
                </a:solidFill>
                <a:latin typeface="Times New Roman" panose="02020603050405020304" pitchFamily="18" charset="0"/>
                <a:cs typeface="Times New Roman" panose="02020603050405020304" pitchFamily="18" charset="0"/>
              </a:rPr>
              <a:t>ұлтты</a:t>
            </a:r>
            <a:r>
              <a:rPr lang="en-US" b="1" dirty="0">
                <a:solidFill>
                  <a:schemeClr val="tx1"/>
                </a:solidFill>
                <a:latin typeface="Times New Roman" panose="02020603050405020304" pitchFamily="18" charset="0"/>
                <a:cs typeface="Times New Roman" panose="02020603050405020304" pitchFamily="18" charset="0"/>
              </a:rPr>
              <a:t> технологиялар</a:t>
            </a:r>
            <a:endParaRPr lang="ru-RU" dirty="0">
              <a:solidFill>
                <a:schemeClr val="tx1"/>
              </a:solidFill>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518160" y="1845734"/>
            <a:ext cx="11084560" cy="4023360"/>
          </a:xfrm>
        </p:spPr>
        <p:txBody>
          <a:bodyPr>
            <a:normAutofit/>
          </a:bodyPr>
          <a:lstStyle/>
          <a:p>
            <a:pPr algn="just" rtl="0"/>
            <a:r>
              <a:rPr lang="en-US" dirty="0">
                <a:solidFill>
                  <a:schemeClr val="tx1"/>
                </a:solidFill>
                <a:latin typeface="Times New Roman" panose="02020603050405020304" pitchFamily="18" charset="0"/>
                <a:cs typeface="Times New Roman" panose="02020603050405020304" pitchFamily="18" charset="0"/>
              </a:rPr>
              <a:t>Бірқатар сипаттамалар бұлтты деректерді, қолданбалы қызметтерді және инфрақұрылымды анықтайды:</a:t>
            </a:r>
            <a:endParaRPr lang="ru-RU" dirty="0">
              <a:solidFill>
                <a:schemeClr val="tx1"/>
              </a:solidFill>
              <a:latin typeface="Times New Roman" panose="02020603050405020304" pitchFamily="18" charset="0"/>
              <a:cs typeface="Times New Roman" panose="02020603050405020304" pitchFamily="18" charset="0"/>
            </a:endParaRPr>
          </a:p>
          <a:p>
            <a:pPr algn="just" rtl="0"/>
            <a:r>
              <a:rPr lang="ru-RU" b="1" dirty="0" err="1">
                <a:solidFill>
                  <a:schemeClr val="tx1"/>
                </a:solidFill>
                <a:latin typeface="Times New Roman" panose="02020603050405020304" pitchFamily="18" charset="0"/>
                <a:cs typeface="Times New Roman" panose="02020603050405020304" pitchFamily="18" charset="0"/>
              </a:rPr>
              <a:t>Бұлтты</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деректер</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сипаттамалары</a:t>
            </a:r>
            <a:endParaRPr lang="en-US" b="1" dirty="0">
              <a:solidFill>
                <a:schemeClr val="tx1"/>
              </a:solidFill>
              <a:latin typeface="Times New Roman" panose="02020603050405020304" pitchFamily="18" charset="0"/>
              <a:cs typeface="Times New Roman" panose="02020603050405020304" pitchFamily="18" charset="0"/>
            </a:endParaRPr>
          </a:p>
          <a:p>
            <a:pPr algn="just" rtl="0"/>
            <a:r>
              <a:rPr lang="ru-RU" b="1" dirty="0" err="1">
                <a:solidFill>
                  <a:schemeClr val="tx1"/>
                </a:solidFill>
                <a:latin typeface="Times New Roman" panose="02020603050405020304" pitchFamily="18" charset="0"/>
                <a:cs typeface="Times New Roman" panose="02020603050405020304" pitchFamily="18" charset="0"/>
              </a:rPr>
              <a:t>Масштабтау</a:t>
            </a:r>
            <a:r>
              <a:rPr lang="ru-RU" b="1"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бұлтты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деректер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қоймасын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сұранысқа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қарай</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оңай</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масштабтауға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болады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бұл</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пайдаланушыларға</a:t>
            </a:r>
            <a:r>
              <a:rPr lang="ru-RU" dirty="0">
                <a:solidFill>
                  <a:schemeClr val="tx1"/>
                </a:solidFill>
                <a:latin typeface="Times New Roman" panose="02020603050405020304" pitchFamily="18" charset="0"/>
                <a:cs typeface="Times New Roman" panose="02020603050405020304" pitchFamily="18" charset="0"/>
              </a:rPr>
              <a:t> тек </a:t>
            </a:r>
            <a:r>
              <a:rPr lang="ru-RU" dirty="0" err="1">
                <a:solidFill>
                  <a:schemeClr val="tx1"/>
                </a:solidFill>
                <a:latin typeface="Times New Roman" panose="02020603050405020304" pitchFamily="18" charset="0"/>
                <a:cs typeface="Times New Roman" panose="02020603050405020304" pitchFamily="18" charset="0"/>
              </a:rPr>
              <a:t>пайдаланғаны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үшін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төлеуге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мүмкіндік</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береді</a:t>
            </a:r>
            <a:r>
              <a:rPr lang="ru-RU" dirty="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algn="just" rtl="0"/>
            <a:r>
              <a:rPr lang="ru-RU" b="1" dirty="0" err="1">
                <a:solidFill>
                  <a:schemeClr val="tx1"/>
                </a:solidFill>
                <a:latin typeface="Times New Roman" panose="02020603050405020304" pitchFamily="18" charset="0"/>
                <a:cs typeface="Times New Roman" panose="02020603050405020304" pitchFamily="18" charset="0"/>
              </a:rPr>
              <a:t>Қол</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жетімділік</a:t>
            </a:r>
            <a:r>
              <a:rPr lang="ru-RU" b="1"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бұлтта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сақталған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деректерге</a:t>
            </a:r>
            <a:r>
              <a:rPr lang="ru-RU" dirty="0">
                <a:solidFill>
                  <a:schemeClr val="tx1"/>
                </a:solidFill>
                <a:latin typeface="Times New Roman" panose="02020603050405020304" pitchFamily="18" charset="0"/>
                <a:cs typeface="Times New Roman" panose="02020603050405020304" pitchFamily="18" charset="0"/>
              </a:rPr>
              <a:t> Интернет </a:t>
            </a:r>
            <a:r>
              <a:rPr lang="ru-RU" dirty="0" err="1">
                <a:solidFill>
                  <a:schemeClr val="tx1"/>
                </a:solidFill>
                <a:latin typeface="Times New Roman" panose="02020603050405020304" pitchFamily="18" charset="0"/>
                <a:cs typeface="Times New Roman" panose="02020603050405020304" pitchFamily="18" charset="0"/>
              </a:rPr>
              <a:t>байланысы</a:t>
            </a:r>
            <a:r>
              <a:rPr lang="ru-RU" dirty="0">
                <a:solidFill>
                  <a:schemeClr val="tx1"/>
                </a:solidFill>
                <a:latin typeface="Times New Roman" panose="02020603050405020304" pitchFamily="18" charset="0"/>
                <a:cs typeface="Times New Roman" panose="02020603050405020304" pitchFamily="18" charset="0"/>
              </a:rPr>
              <a:t> бар </a:t>
            </a:r>
            <a:r>
              <a:rPr lang="ru-RU" dirty="0" err="1">
                <a:solidFill>
                  <a:schemeClr val="tx1"/>
                </a:solidFill>
                <a:latin typeface="Times New Roman" panose="02020603050405020304" pitchFamily="18" charset="0"/>
                <a:cs typeface="Times New Roman" panose="02020603050405020304" pitchFamily="18" charset="0"/>
              </a:rPr>
              <a:t>кез</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келген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жерден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қол</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жеткізуге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болады</a:t>
            </a:r>
            <a:r>
              <a:rPr lang="ru-RU" dirty="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algn="just" rtl="0"/>
            <a:r>
              <a:rPr lang="ru-RU" b="1" dirty="0" err="1">
                <a:solidFill>
                  <a:schemeClr val="tx1"/>
                </a:solidFill>
                <a:latin typeface="Times New Roman" panose="02020603050405020304" pitchFamily="18" charset="0"/>
                <a:cs typeface="Times New Roman" panose="02020603050405020304" pitchFamily="18" charset="0"/>
              </a:rPr>
              <a:t>Артықшылық</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және</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сенімділік</a:t>
            </a:r>
            <a:r>
              <a:rPr lang="ru-RU" b="1"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бұлтты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провайдерлер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көбінесе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деректердің</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жоғалу</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қаупін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азайта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отырып</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резервтік</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көшірмелер</a:t>
            </a:r>
            <a:r>
              <a:rPr lang="ru-RU" dirty="0">
                <a:solidFill>
                  <a:schemeClr val="tx1"/>
                </a:solidFill>
                <a:latin typeface="Times New Roman" panose="02020603050405020304" pitchFamily="18" charset="0"/>
                <a:cs typeface="Times New Roman" panose="02020603050405020304" pitchFamily="18" charset="0"/>
              </a:rPr>
              <a:t> мен </a:t>
            </a:r>
            <a:r>
              <a:rPr lang="ru-RU" dirty="0" err="1">
                <a:solidFill>
                  <a:schemeClr val="tx1"/>
                </a:solidFill>
                <a:latin typeface="Times New Roman" panose="02020603050405020304" pitchFamily="18" charset="0"/>
                <a:cs typeface="Times New Roman" panose="02020603050405020304" pitchFamily="18" charset="0"/>
              </a:rPr>
              <a:t>механизмдерді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ұсынады</a:t>
            </a:r>
            <a:r>
              <a:rPr lang="ru-RU" dirty="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algn="just" rtl="0"/>
            <a:r>
              <a:rPr lang="ru-RU" b="1" dirty="0" err="1">
                <a:solidFill>
                  <a:schemeClr val="tx1"/>
                </a:solidFill>
                <a:latin typeface="Times New Roman" panose="02020603050405020304" pitchFamily="18" charset="0"/>
                <a:cs typeface="Times New Roman" panose="02020603050405020304" pitchFamily="18" charset="0"/>
              </a:rPr>
              <a:t>Қауіпсіздік</a:t>
            </a:r>
            <a:r>
              <a:rPr lang="ru-RU" b="1"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деректерді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қорғау</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үшін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көбінесе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шифрлауды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қол</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жеткізуді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басқаруды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және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сәйкестік</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сертификаттарын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қамтитын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сенімді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қауіпсіздік</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шаралары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қолданылады</a:t>
            </a:r>
            <a:r>
              <a:rPr lang="ru-RU"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40770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97280" y="914400"/>
            <a:ext cx="10058400" cy="822960"/>
          </a:xfrm>
        </p:spPr>
        <p:txBody>
          <a:bodyPr/>
          <a:lstStyle/>
          <a:p>
            <a:pPr algn="l" rtl="0"/>
            <a:r>
              <a:rPr lang="en-US" b="1" dirty="0">
                <a:solidFill>
                  <a:schemeClr val="tx1"/>
                </a:solidFill>
                <a:latin typeface="Times New Roman" panose="02020603050405020304" pitchFamily="18" charset="0"/>
                <a:cs typeface="Times New Roman" panose="02020603050405020304" pitchFamily="18" charset="0"/>
              </a:rPr>
              <a:t>2.2 </a:t>
            </a:r>
            <a:r>
              <a:rPr lang="kk-KZ" b="1" dirty="0">
                <a:solidFill>
                  <a:schemeClr val="tx1"/>
                </a:solidFill>
                <a:latin typeface="Times New Roman" panose="02020603050405020304" pitchFamily="18" charset="0"/>
                <a:cs typeface="Times New Roman" panose="02020603050405020304" pitchFamily="18" charset="0"/>
              </a:rPr>
              <a:t>Б</a:t>
            </a:r>
            <a:r>
              <a:rPr lang="en-US" b="1" dirty="0" err="1">
                <a:solidFill>
                  <a:schemeClr val="tx1"/>
                </a:solidFill>
                <a:latin typeface="Times New Roman" panose="02020603050405020304" pitchFamily="18" charset="0"/>
                <a:cs typeface="Times New Roman" panose="02020603050405020304" pitchFamily="18" charset="0"/>
              </a:rPr>
              <a:t>ұлтты</a:t>
            </a:r>
            <a:r>
              <a:rPr lang="en-US" b="1" dirty="0">
                <a:solidFill>
                  <a:schemeClr val="tx1"/>
                </a:solidFill>
                <a:latin typeface="Times New Roman" panose="02020603050405020304" pitchFamily="18" charset="0"/>
                <a:cs typeface="Times New Roman" panose="02020603050405020304" pitchFamily="18" charset="0"/>
              </a:rPr>
              <a:t> технологиялар</a:t>
            </a:r>
            <a:endParaRPr lang="ru-RU" b="1" dirty="0">
              <a:solidFill>
                <a:schemeClr val="tx1"/>
              </a:solidFill>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731520" y="1845734"/>
            <a:ext cx="10759440" cy="4023360"/>
          </a:xfrm>
        </p:spPr>
        <p:txBody>
          <a:bodyPr>
            <a:normAutofit/>
          </a:bodyPr>
          <a:lstStyle/>
          <a:p>
            <a:pPr algn="just" rtl="0"/>
            <a:r>
              <a:rPr lang="kk-KZ" dirty="0">
                <a:solidFill>
                  <a:schemeClr val="tx1"/>
                </a:solidFill>
                <a:latin typeface="Times New Roman" panose="02020603050405020304" pitchFamily="18" charset="0"/>
                <a:cs typeface="Times New Roman" panose="02020603050405020304" pitchFamily="18" charset="0"/>
              </a:rPr>
              <a:t>Б</a:t>
            </a:r>
            <a:r>
              <a:rPr lang="ru-RU" b="1" dirty="0" err="1">
                <a:solidFill>
                  <a:schemeClr val="tx1"/>
                </a:solidFill>
                <a:latin typeface="Times New Roman" panose="02020603050405020304" pitchFamily="18" charset="0"/>
                <a:cs typeface="Times New Roman" panose="02020603050405020304" pitchFamily="18" charset="0"/>
              </a:rPr>
              <a:t>ұлтты</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қосымшаның</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сипаттамалары</a:t>
            </a:r>
            <a:endParaRPr lang="ru-RU" b="1" dirty="0">
              <a:solidFill>
                <a:schemeClr val="tx1"/>
              </a:solidFill>
              <a:latin typeface="Times New Roman" panose="02020603050405020304" pitchFamily="18" charset="0"/>
              <a:cs typeface="Times New Roman" panose="02020603050405020304" pitchFamily="18" charset="0"/>
            </a:endParaRPr>
          </a:p>
          <a:p>
            <a:pPr algn="just" rtl="0"/>
            <a:r>
              <a:rPr lang="ru-RU" b="1" dirty="0" err="1">
                <a:solidFill>
                  <a:schemeClr val="tx1"/>
                </a:solidFill>
                <a:latin typeface="Times New Roman" panose="02020603050405020304" pitchFamily="18" charset="0"/>
                <a:cs typeface="Times New Roman" panose="02020603050405020304" pitchFamily="18" charset="0"/>
              </a:rPr>
              <a:t>Қол</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жетімділік</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және</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портативтілік</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бұлтқа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негізделген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қосымшаларға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көбінесе</a:t>
            </a:r>
            <a:r>
              <a:rPr lang="ru-RU" dirty="0">
                <a:solidFill>
                  <a:schemeClr val="tx1"/>
                </a:solidFill>
                <a:latin typeface="Times New Roman" panose="02020603050405020304" pitchFamily="18" charset="0"/>
                <a:cs typeface="Times New Roman" panose="02020603050405020304" pitchFamily="18" charset="0"/>
              </a:rPr>
              <a:t> веб-</a:t>
            </a:r>
            <a:r>
              <a:rPr lang="ru-RU" dirty="0" err="1">
                <a:solidFill>
                  <a:schemeClr val="tx1"/>
                </a:solidFill>
                <a:latin typeface="Times New Roman" panose="02020603050405020304" pitchFamily="18" charset="0"/>
                <a:cs typeface="Times New Roman" panose="02020603050405020304" pitchFamily="18" charset="0"/>
              </a:rPr>
              <a:t>шолғыштар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немесе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арнайы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клиенттер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арқылы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қол</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жеткізуге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болады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бұл</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әр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түрлі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құрылғыларда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қолдануға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икемділік</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береді</a:t>
            </a:r>
            <a:r>
              <a:rPr lang="ru-RU" dirty="0">
                <a:solidFill>
                  <a:schemeClr val="tx1"/>
                </a:solidFill>
                <a:latin typeface="Times New Roman" panose="02020603050405020304" pitchFamily="18" charset="0"/>
                <a:cs typeface="Times New Roman" panose="02020603050405020304" pitchFamily="18" charset="0"/>
              </a:rPr>
              <a:t>.</a:t>
            </a:r>
          </a:p>
          <a:p>
            <a:pPr algn="just" rtl="0"/>
            <a:r>
              <a:rPr lang="ru-RU" b="1" dirty="0" err="1">
                <a:solidFill>
                  <a:schemeClr val="tx1"/>
                </a:solidFill>
                <a:latin typeface="Times New Roman" panose="02020603050405020304" pitchFamily="18" charset="0"/>
                <a:cs typeface="Times New Roman" panose="02020603050405020304" pitchFamily="18" charset="0"/>
              </a:rPr>
              <a:t>Масштабтау</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және</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икемділік</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қолданбалар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әртүрлі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жұмыс</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жүктемелерін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қанағаттандыру</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үшін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ресурстардың</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көлемін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бірден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арттыра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немесе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азайта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алады</a:t>
            </a:r>
            <a:r>
              <a:rPr lang="ru-RU" dirty="0">
                <a:solidFill>
                  <a:schemeClr val="tx1"/>
                </a:solidFill>
                <a:latin typeface="Times New Roman" panose="02020603050405020304" pitchFamily="18" charset="0"/>
                <a:cs typeface="Times New Roman" panose="02020603050405020304" pitchFamily="18" charset="0"/>
              </a:rPr>
              <a:t>.</a:t>
            </a:r>
          </a:p>
          <a:p>
            <a:pPr algn="just" rtl="0"/>
            <a:r>
              <a:rPr lang="ru-RU" b="1" dirty="0" err="1">
                <a:solidFill>
                  <a:schemeClr val="tx1"/>
                </a:solidFill>
                <a:latin typeface="Times New Roman" panose="02020603050405020304" pitchFamily="18" charset="0"/>
                <a:cs typeface="Times New Roman" panose="02020603050405020304" pitchFamily="18" charset="0"/>
              </a:rPr>
              <a:t>Автоматты</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жаңартулар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бұлтқа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негізделген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қосымшаларды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көбінесе</a:t>
            </a:r>
            <a:r>
              <a:rPr lang="ru-RU" dirty="0">
                <a:solidFill>
                  <a:schemeClr val="tx1"/>
                </a:solidFill>
                <a:latin typeface="Times New Roman" panose="02020603050405020304" pitchFamily="18" charset="0"/>
                <a:cs typeface="Times New Roman" panose="02020603050405020304" pitchFamily="18" charset="0"/>
              </a:rPr>
              <a:t> провайдер </a:t>
            </a:r>
            <a:r>
              <a:rPr lang="ru-RU" dirty="0" err="1">
                <a:solidFill>
                  <a:schemeClr val="tx1"/>
                </a:solidFill>
                <a:latin typeface="Times New Roman" panose="02020603050405020304" pitchFamily="18" charset="0"/>
                <a:cs typeface="Times New Roman" panose="02020603050405020304" pitchFamily="18" charset="0"/>
              </a:rPr>
              <a:t>үнемі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жаңартып</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отырады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пайдаланушының</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араласуын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қажет</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етпейді</a:t>
            </a:r>
            <a:r>
              <a:rPr lang="ru-RU" dirty="0">
                <a:solidFill>
                  <a:schemeClr val="tx1"/>
                </a:solidFill>
                <a:latin typeface="Times New Roman" panose="02020603050405020304" pitchFamily="18" charset="0"/>
                <a:cs typeface="Times New Roman" panose="02020603050405020304" pitchFamily="18" charset="0"/>
              </a:rPr>
              <a:t>.</a:t>
            </a:r>
          </a:p>
          <a:p>
            <a:pPr algn="just" rtl="0"/>
            <a:r>
              <a:rPr lang="ru-RU" b="1" dirty="0" err="1">
                <a:solidFill>
                  <a:schemeClr val="tx1"/>
                </a:solidFill>
                <a:latin typeface="Times New Roman" panose="02020603050405020304" pitchFamily="18" charset="0"/>
                <a:cs typeface="Times New Roman" panose="02020603050405020304" pitchFamily="18" charset="0"/>
              </a:rPr>
              <a:t>Ынтымақтастық</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көптеген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бұлттық</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қолданбалар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бірнеше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пайдаланушыларға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бір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құжатта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немесе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жобада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бір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уақытта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жұмыс</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істеуге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мүмкіндік</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беретін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нақты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уақыттағы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ынтымақтастық</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мүмкіндіктерін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ұсынады</a:t>
            </a:r>
            <a:r>
              <a:rPr lang="ru-RU"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966586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97280" y="914400"/>
            <a:ext cx="10058400" cy="822960"/>
          </a:xfrm>
        </p:spPr>
        <p:txBody>
          <a:bodyPr/>
          <a:lstStyle/>
          <a:p>
            <a:pPr algn="l" rtl="0"/>
            <a:r>
              <a:rPr lang="en-US" b="1" dirty="0">
                <a:solidFill>
                  <a:schemeClr val="tx1"/>
                </a:solidFill>
                <a:latin typeface="Times New Roman" panose="02020603050405020304" pitchFamily="18" charset="0"/>
                <a:cs typeface="Times New Roman" panose="02020603050405020304" pitchFamily="18" charset="0"/>
              </a:rPr>
              <a:t>2.2 </a:t>
            </a:r>
            <a:r>
              <a:rPr lang="kk-KZ" b="1" dirty="0">
                <a:solidFill>
                  <a:schemeClr val="tx1"/>
                </a:solidFill>
                <a:latin typeface="Times New Roman" panose="02020603050405020304" pitchFamily="18" charset="0"/>
                <a:cs typeface="Times New Roman" panose="02020603050405020304" pitchFamily="18" charset="0"/>
              </a:rPr>
              <a:t>Б</a:t>
            </a:r>
            <a:r>
              <a:rPr lang="en-US" b="1" dirty="0" err="1">
                <a:solidFill>
                  <a:schemeClr val="tx1"/>
                </a:solidFill>
                <a:latin typeface="Times New Roman" panose="02020603050405020304" pitchFamily="18" charset="0"/>
                <a:cs typeface="Times New Roman" panose="02020603050405020304" pitchFamily="18" charset="0"/>
              </a:rPr>
              <a:t>ұлтты</a:t>
            </a:r>
            <a:r>
              <a:rPr lang="en-US" b="1" dirty="0">
                <a:solidFill>
                  <a:schemeClr val="tx1"/>
                </a:solidFill>
                <a:latin typeface="Times New Roman" panose="02020603050405020304" pitchFamily="18" charset="0"/>
                <a:cs typeface="Times New Roman" panose="02020603050405020304" pitchFamily="18" charset="0"/>
              </a:rPr>
              <a:t> технологиялар</a:t>
            </a:r>
            <a:endParaRPr lang="ru-RU" dirty="0">
              <a:solidFill>
                <a:schemeClr val="tx1"/>
              </a:solidFill>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1097280" y="1835574"/>
            <a:ext cx="10058400" cy="4023360"/>
          </a:xfrm>
        </p:spPr>
        <p:txBody>
          <a:bodyPr>
            <a:normAutofit/>
          </a:bodyPr>
          <a:lstStyle/>
          <a:p>
            <a:pPr algn="just" rtl="0"/>
            <a:r>
              <a:rPr lang="kk-KZ" b="1" dirty="0">
                <a:solidFill>
                  <a:schemeClr val="tx1"/>
                </a:solidFill>
                <a:latin typeface="Times New Roman" panose="02020603050405020304" pitchFamily="18" charset="0"/>
                <a:cs typeface="Times New Roman" panose="02020603050405020304" pitchFamily="18" charset="0"/>
              </a:rPr>
              <a:t>Бұлтты қызметтердің сипаттамалары</a:t>
            </a:r>
          </a:p>
          <a:p>
            <a:pPr algn="just" rtl="0"/>
            <a:r>
              <a:rPr lang="kk-KZ" b="1" dirty="0">
                <a:solidFill>
                  <a:schemeClr val="tx1"/>
                </a:solidFill>
                <a:latin typeface="Times New Roman" panose="02020603050405020304" pitchFamily="18" charset="0"/>
                <a:cs typeface="Times New Roman" panose="02020603050405020304" pitchFamily="18" charset="0"/>
              </a:rPr>
              <a:t>Сұраныс бойынша өзіне-өзі қызмет көрсету</a:t>
            </a:r>
            <a:r>
              <a:rPr lang="kk-KZ" dirty="0">
                <a:solidFill>
                  <a:schemeClr val="tx1"/>
                </a:solidFill>
                <a:latin typeface="Times New Roman" panose="02020603050405020304" pitchFamily="18" charset="0"/>
                <a:cs typeface="Times New Roman" panose="02020603050405020304" pitchFamily="18" charset="0"/>
              </a:rPr>
              <a:t>: пайдаланушылар қызметтерді ұсына алады және басқара алады, бұл адамның қызмет провайдерімен өзара әрекеттесуін қажет етпейді.</a:t>
            </a:r>
          </a:p>
          <a:p>
            <a:pPr algn="just" rtl="0"/>
            <a:r>
              <a:rPr lang="kk-KZ" b="1" dirty="0">
                <a:solidFill>
                  <a:schemeClr val="tx1"/>
                </a:solidFill>
                <a:latin typeface="Times New Roman" panose="02020603050405020304" pitchFamily="18" charset="0"/>
                <a:cs typeface="Times New Roman" panose="02020603050405020304" pitchFamily="18" charset="0"/>
              </a:rPr>
              <a:t>Ресурстарды біріктіру</a:t>
            </a:r>
            <a:r>
              <a:rPr lang="kk-KZ" dirty="0">
                <a:solidFill>
                  <a:schemeClr val="tx1"/>
                </a:solidFill>
                <a:latin typeface="Times New Roman" panose="02020603050405020304" pitchFamily="18" charset="0"/>
                <a:cs typeface="Times New Roman" panose="02020603050405020304" pitchFamily="18" charset="0"/>
              </a:rPr>
              <a:t>: ресурстар экономикалық тиімділік пен оңтайландыруды қамтамасыз ететін бірнеше пайдаланушылар арасында бөлінеді.</a:t>
            </a:r>
          </a:p>
          <a:p>
            <a:pPr algn="just" rtl="0"/>
            <a:r>
              <a:rPr lang="kk-KZ" b="1" dirty="0">
                <a:solidFill>
                  <a:schemeClr val="tx1"/>
                </a:solidFill>
                <a:latin typeface="Times New Roman" panose="02020603050405020304" pitchFamily="18" charset="0"/>
                <a:cs typeface="Times New Roman" panose="02020603050405020304" pitchFamily="18" charset="0"/>
              </a:rPr>
              <a:t>Жылдам икемділік</a:t>
            </a:r>
            <a:r>
              <a:rPr lang="kk-KZ" dirty="0">
                <a:solidFill>
                  <a:schemeClr val="tx1"/>
                </a:solidFill>
                <a:latin typeface="Times New Roman" panose="02020603050405020304" pitchFamily="18" charset="0"/>
                <a:cs typeface="Times New Roman" panose="02020603050405020304" pitchFamily="18" charset="0"/>
              </a:rPr>
              <a:t>: қызметтер өзгеретін қажеттіліктерге сәйкес тез масштабталуы мүмкін.</a:t>
            </a:r>
          </a:p>
          <a:p>
            <a:pPr algn="just" rtl="0"/>
            <a:r>
              <a:rPr lang="kk-KZ" b="1" dirty="0">
                <a:solidFill>
                  <a:schemeClr val="tx1"/>
                </a:solidFill>
                <a:latin typeface="Times New Roman" panose="02020603050405020304" pitchFamily="18" charset="0"/>
                <a:cs typeface="Times New Roman" panose="02020603050405020304" pitchFamily="18" charset="0"/>
              </a:rPr>
              <a:t>Өлшенетін қызмет</a:t>
            </a:r>
            <a:r>
              <a:rPr lang="kk-KZ" dirty="0">
                <a:solidFill>
                  <a:schemeClr val="tx1"/>
                </a:solidFill>
                <a:latin typeface="Times New Roman" panose="02020603050405020304" pitchFamily="18" charset="0"/>
                <a:cs typeface="Times New Roman" panose="02020603050405020304" pitchFamily="18" charset="0"/>
              </a:rPr>
              <a:t>: бұлтқа негізделген қызмет шоттары көбінесе пайдаланушыларға тек пайдаланғаны үшін төлеуге мүмкіндік беретін пайдалану негізінде төленеді.</a:t>
            </a:r>
            <a:endParaRPr lang="ru-RU"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1441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97280" y="914400"/>
            <a:ext cx="10058400" cy="822960"/>
          </a:xfrm>
        </p:spPr>
        <p:txBody>
          <a:bodyPr/>
          <a:lstStyle/>
          <a:p>
            <a:pPr algn="l" rtl="0"/>
            <a:r>
              <a:rPr lang="en-US" b="1" dirty="0">
                <a:latin typeface="Times New Roman" panose="02020603050405020304" pitchFamily="18" charset="0"/>
                <a:cs typeface="Times New Roman" panose="02020603050405020304" pitchFamily="18" charset="0"/>
              </a:rPr>
              <a:t>2.2 </a:t>
            </a:r>
            <a:r>
              <a:rPr lang="kk-KZ" b="1" dirty="0">
                <a:solidFill>
                  <a:schemeClr val="tx1"/>
                </a:solidFill>
                <a:latin typeface="Times New Roman" panose="02020603050405020304" pitchFamily="18" charset="0"/>
                <a:cs typeface="Times New Roman" panose="02020603050405020304" pitchFamily="18" charset="0"/>
              </a:rPr>
              <a:t>Б</a:t>
            </a:r>
            <a:r>
              <a:rPr lang="en-US" b="1" dirty="0" err="1">
                <a:solidFill>
                  <a:schemeClr val="tx1"/>
                </a:solidFill>
                <a:latin typeface="Times New Roman" panose="02020603050405020304" pitchFamily="18" charset="0"/>
                <a:cs typeface="Times New Roman" panose="02020603050405020304" pitchFamily="18" charset="0"/>
              </a:rPr>
              <a:t>ұлтты</a:t>
            </a:r>
            <a:r>
              <a:rPr lang="en-US" b="1" dirty="0">
                <a:solidFill>
                  <a:schemeClr val="tx1"/>
                </a:solidFill>
                <a:latin typeface="Times New Roman" panose="02020603050405020304" pitchFamily="18" charset="0"/>
                <a:cs typeface="Times New Roman" panose="02020603050405020304" pitchFamily="18" charset="0"/>
              </a:rPr>
              <a:t> технологиялар</a:t>
            </a:r>
            <a:endParaRPr lang="ru-RU" dirty="0">
              <a:solidFill>
                <a:schemeClr val="tx1"/>
              </a:solidFill>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1097280" y="1835574"/>
            <a:ext cx="10058400" cy="4023360"/>
          </a:xfrm>
        </p:spPr>
        <p:txBody>
          <a:bodyPr>
            <a:normAutofit/>
          </a:bodyPr>
          <a:lstStyle/>
          <a:p>
            <a:pPr algn="just" rtl="0"/>
            <a:r>
              <a:rPr lang="kk-KZ" b="1" dirty="0">
                <a:solidFill>
                  <a:schemeClr val="tx1"/>
                </a:solidFill>
                <a:latin typeface="Times New Roman" panose="02020603050405020304" pitchFamily="18" charset="0"/>
                <a:cs typeface="Times New Roman" panose="02020603050405020304" pitchFamily="18" charset="0"/>
              </a:rPr>
              <a:t>Бұлтты инфрақұрылымның сипаттамалары</a:t>
            </a:r>
          </a:p>
          <a:p>
            <a:pPr algn="just" rtl="0"/>
            <a:r>
              <a:rPr lang="kk-KZ" b="1" dirty="0">
                <a:solidFill>
                  <a:schemeClr val="tx1"/>
                </a:solidFill>
                <a:latin typeface="Times New Roman" panose="02020603050405020304" pitchFamily="18" charset="0"/>
                <a:cs typeface="Times New Roman" panose="02020603050405020304" pitchFamily="18" charset="0"/>
              </a:rPr>
              <a:t>Виртуализация: </a:t>
            </a:r>
            <a:r>
              <a:rPr lang="kk-KZ" dirty="0">
                <a:solidFill>
                  <a:schemeClr val="tx1"/>
                </a:solidFill>
                <a:latin typeface="Times New Roman" panose="02020603050405020304" pitchFamily="18" charset="0"/>
                <a:cs typeface="Times New Roman" panose="02020603050405020304" pitchFamily="18" charset="0"/>
              </a:rPr>
              <a:t>физикалық жабдық абстракцияланады және виртуалды ресурстар ретінде беріледі.</a:t>
            </a:r>
          </a:p>
          <a:p>
            <a:pPr algn="just" rtl="0"/>
            <a:r>
              <a:rPr lang="kk-KZ" b="1" dirty="0">
                <a:solidFill>
                  <a:schemeClr val="tx1"/>
                </a:solidFill>
                <a:latin typeface="Times New Roman" panose="02020603050405020304" pitchFamily="18" charset="0"/>
                <a:cs typeface="Times New Roman" panose="02020603050405020304" pitchFamily="18" charset="0"/>
              </a:rPr>
              <a:t>Автоматтандыру: </a:t>
            </a:r>
            <a:r>
              <a:rPr lang="kk-KZ" dirty="0">
                <a:solidFill>
                  <a:schemeClr val="tx1"/>
                </a:solidFill>
                <a:latin typeface="Times New Roman" panose="02020603050405020304" pitchFamily="18" charset="0"/>
                <a:cs typeface="Times New Roman" panose="02020603050405020304" pitchFamily="18" charset="0"/>
              </a:rPr>
              <a:t>инфрақұрылымды басқару көбінесе автоматтандырылған, бұл қолмен араласуды азайтады.</a:t>
            </a:r>
          </a:p>
          <a:p>
            <a:pPr algn="just" rtl="0"/>
            <a:r>
              <a:rPr lang="kk-KZ" b="1" dirty="0">
                <a:solidFill>
                  <a:schemeClr val="tx1"/>
                </a:solidFill>
                <a:latin typeface="Times New Roman" panose="02020603050405020304" pitchFamily="18" charset="0"/>
                <a:cs typeface="Times New Roman" panose="02020603050405020304" pitchFamily="18" charset="0"/>
              </a:rPr>
              <a:t>Икемділік: </a:t>
            </a:r>
            <a:r>
              <a:rPr lang="kk-KZ" dirty="0">
                <a:solidFill>
                  <a:schemeClr val="tx1"/>
                </a:solidFill>
                <a:latin typeface="Times New Roman" panose="02020603050405020304" pitchFamily="18" charset="0"/>
                <a:cs typeface="Times New Roman" panose="02020603050405020304" pitchFamily="18" charset="0"/>
              </a:rPr>
              <a:t>пайдаланушылар өз талаптарына сәйкес қажетті ресурстарды (өңдеу қуаты, сақтау, желі) таңдап, теңшей алады.</a:t>
            </a:r>
          </a:p>
          <a:p>
            <a:pPr algn="just" rtl="0"/>
            <a:r>
              <a:rPr lang="kk-KZ" b="1" dirty="0">
                <a:solidFill>
                  <a:schemeClr val="tx1"/>
                </a:solidFill>
                <a:latin typeface="Times New Roman" panose="02020603050405020304" pitchFamily="18" charset="0"/>
                <a:cs typeface="Times New Roman" panose="02020603050405020304" pitchFamily="18" charset="0"/>
              </a:rPr>
              <a:t>Ресурстарды бақылау: </a:t>
            </a:r>
            <a:r>
              <a:rPr lang="kk-KZ" dirty="0">
                <a:solidFill>
                  <a:schemeClr val="tx1"/>
                </a:solidFill>
                <a:latin typeface="Times New Roman" panose="02020603050405020304" pitchFamily="18" charset="0"/>
                <a:cs typeface="Times New Roman" panose="02020603050405020304" pitchFamily="18" charset="0"/>
              </a:rPr>
              <a:t>бұлтты инфрақұрылым көбінесе өнімділік пен пайдалану көрсеткіштерін бақылауға арналған бақылау құралдарын қамтиды.</a:t>
            </a:r>
          </a:p>
          <a:p>
            <a:pPr algn="just" rtl="0"/>
            <a:r>
              <a:rPr lang="kk-KZ" dirty="0">
                <a:solidFill>
                  <a:schemeClr val="tx1"/>
                </a:solidFill>
                <a:latin typeface="Times New Roman" panose="02020603050405020304" pitchFamily="18" charset="0"/>
                <a:cs typeface="Times New Roman" panose="02020603050405020304" pitchFamily="18" charset="0"/>
              </a:rPr>
              <a:t>Бұл сипаттамалар бұлттық технологиялардың деректерге, қолданбаларға, қызметтерге және инфрақұрылымға әкелетін икемділігін, қолжетімділігін және тиімділігін анықтайды.</a:t>
            </a:r>
            <a:endParaRPr lang="ru-RU"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274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l" rtl="0"/>
            <a:r>
              <a:rPr lang="en-US" b="1" dirty="0">
                <a:solidFill>
                  <a:schemeClr val="tx1"/>
                </a:solidFill>
                <a:latin typeface="Times New Roman" panose="02020603050405020304" pitchFamily="18" charset="0"/>
                <a:cs typeface="Times New Roman" panose="02020603050405020304" pitchFamily="18" charset="0"/>
              </a:rPr>
              <a:t>2.3 </a:t>
            </a:r>
            <a:r>
              <a:rPr lang="kk-KZ" b="1" dirty="0">
                <a:solidFill>
                  <a:schemeClr val="tx1"/>
                </a:solidFill>
                <a:latin typeface="Times New Roman" panose="02020603050405020304" pitchFamily="18" charset="0"/>
                <a:cs typeface="Times New Roman" panose="02020603050405020304" pitchFamily="18" charset="0"/>
              </a:rPr>
              <a:t>Б</a:t>
            </a:r>
            <a:r>
              <a:rPr lang="en-US" b="1" dirty="0" err="1">
                <a:solidFill>
                  <a:schemeClr val="tx1"/>
                </a:solidFill>
                <a:latin typeface="Times New Roman" panose="02020603050405020304" pitchFamily="18" charset="0"/>
                <a:cs typeface="Times New Roman" panose="02020603050405020304" pitchFamily="18" charset="0"/>
              </a:rPr>
              <a:t>ұлтты</a:t>
            </a:r>
            <a:r>
              <a:rPr lang="en-US" b="1" dirty="0">
                <a:solidFill>
                  <a:schemeClr val="tx1"/>
                </a:solidFill>
                <a:latin typeface="Times New Roman" panose="02020603050405020304" pitchFamily="18" charset="0"/>
                <a:cs typeface="Times New Roman" panose="02020603050405020304" pitchFamily="18" charset="0"/>
              </a:rPr>
              <a:t> есептеулер</a:t>
            </a:r>
            <a:endParaRPr lang="ru-RU" b="1" dirty="0">
              <a:solidFill>
                <a:schemeClr val="tx1"/>
              </a:solidFill>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p:txBody>
          <a:bodyPr/>
          <a:lstStyle/>
          <a:p>
            <a:pPr algn="l" rtl="0"/>
            <a:r>
              <a:rPr lang="kk-KZ" b="1" u="sng" dirty="0">
                <a:solidFill>
                  <a:schemeClr val="tx1"/>
                </a:solidFill>
                <a:latin typeface="Times New Roman" panose="02020603050405020304" pitchFamily="18" charset="0"/>
                <a:cs typeface="Times New Roman" panose="02020603050405020304" pitchFamily="18" charset="0"/>
              </a:rPr>
              <a:t>Б</a:t>
            </a:r>
            <a:r>
              <a:rPr lang="en-US" b="1" u="sng" dirty="0" err="1">
                <a:solidFill>
                  <a:schemeClr val="tx1"/>
                </a:solidFill>
                <a:latin typeface="Times New Roman" panose="02020603050405020304" pitchFamily="18" charset="0"/>
                <a:cs typeface="Times New Roman" panose="02020603050405020304" pitchFamily="18" charset="0"/>
              </a:rPr>
              <a:t>ұлттық</a:t>
            </a:r>
            <a:r>
              <a:rPr lang="en-US" b="1" u="sng" dirty="0">
                <a:solidFill>
                  <a:schemeClr val="tx1"/>
                </a:solidFill>
                <a:latin typeface="Times New Roman" panose="02020603050405020304" pitchFamily="18" charset="0"/>
                <a:cs typeface="Times New Roman" panose="02020603050405020304" pitchFamily="18" charset="0"/>
              </a:rPr>
              <a:t> қызметтер</a:t>
            </a:r>
            <a:endParaRPr lang="ru-RU" b="1" u="sng" dirty="0">
              <a:solidFill>
                <a:schemeClr val="tx1"/>
              </a:solidFill>
              <a:latin typeface="Times New Roman" panose="02020603050405020304" pitchFamily="18" charset="0"/>
              <a:cs typeface="Times New Roman" panose="02020603050405020304" pitchFamily="18" charset="0"/>
            </a:endParaRPr>
          </a:p>
          <a:p>
            <a:pPr algn="l" rtl="0"/>
            <a:r>
              <a:rPr lang="en-US" dirty="0">
                <a:solidFill>
                  <a:schemeClr val="tx1"/>
                </a:solidFill>
                <a:latin typeface="Times New Roman" panose="02020603050405020304" pitchFamily="18" charset="0"/>
                <a:cs typeface="Times New Roman" panose="02020603050405020304" pitchFamily="18" charset="0"/>
              </a:rPr>
              <a:t>Бұлтта адамдардың төрт негізгі әрекеті бар:</a:t>
            </a:r>
            <a:endParaRPr lang="ru-RU" dirty="0">
              <a:solidFill>
                <a:schemeClr val="tx1"/>
              </a:solidFill>
              <a:latin typeface="Times New Roman" panose="02020603050405020304" pitchFamily="18" charset="0"/>
              <a:cs typeface="Times New Roman" panose="02020603050405020304" pitchFamily="18" charset="0"/>
            </a:endParaRPr>
          </a:p>
          <a:p>
            <a:pPr marL="358775" indent="-358775" algn="l" rtl="0">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Бұлттағы машиналар</a:t>
            </a:r>
            <a:endParaRPr lang="ru-RU" dirty="0">
              <a:solidFill>
                <a:schemeClr val="tx1"/>
              </a:solidFill>
              <a:latin typeface="Times New Roman" panose="02020603050405020304" pitchFamily="18" charset="0"/>
              <a:cs typeface="Times New Roman" panose="02020603050405020304" pitchFamily="18" charset="0"/>
            </a:endParaRPr>
          </a:p>
          <a:p>
            <a:pPr marL="358775" indent="-358775" algn="l" rtl="0">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Бұлтты сақтау</a:t>
            </a:r>
            <a:endParaRPr lang="ru-RU" dirty="0">
              <a:solidFill>
                <a:schemeClr val="tx1"/>
              </a:solidFill>
              <a:latin typeface="Times New Roman" panose="02020603050405020304" pitchFamily="18" charset="0"/>
              <a:cs typeface="Times New Roman" panose="02020603050405020304" pitchFamily="18" charset="0"/>
            </a:endParaRPr>
          </a:p>
          <a:p>
            <a:pPr marL="358775" indent="-358775" algn="l" rtl="0">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Бұлттағы деректер базалары</a:t>
            </a:r>
            <a:endParaRPr lang="ru-RU" dirty="0">
              <a:solidFill>
                <a:schemeClr val="tx1"/>
              </a:solidFill>
              <a:latin typeface="Times New Roman" panose="02020603050405020304" pitchFamily="18" charset="0"/>
              <a:cs typeface="Times New Roman" panose="02020603050405020304" pitchFamily="18" charset="0"/>
            </a:endParaRPr>
          </a:p>
          <a:p>
            <a:pPr marL="358775" indent="-358775" algn="l" rtl="0">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Бұлттағы қолданбалар</a:t>
            </a:r>
            <a:endParaRPr lang="ru-RU" dirty="0">
              <a:solidFill>
                <a:schemeClr val="tx1"/>
              </a:solidFill>
              <a:latin typeface="Times New Roman" panose="02020603050405020304" pitchFamily="18" charset="0"/>
              <a:cs typeface="Times New Roman" panose="02020603050405020304" pitchFamily="18" charset="0"/>
            </a:endParaRPr>
          </a:p>
          <a:p>
            <a:pPr algn="l" rtl="0"/>
            <a:r>
              <a:rPr lang="en-US" dirty="0">
                <a:solidFill>
                  <a:schemeClr val="tx1"/>
                </a:solidFill>
                <a:latin typeface="Times New Roman" panose="02020603050405020304" pitchFamily="18" charset="0"/>
                <a:cs typeface="Times New Roman" panose="02020603050405020304" pitchFamily="18" charset="0"/>
              </a:rPr>
              <a:t>Осы төрт тірекке қосымша, бұлттық провайдерлер хабарламалар кезегі және деректерді тасымалдау сияқты басқа қызметтерді ұсынады.</a:t>
            </a:r>
            <a:r>
              <a:rPr lang="ru-RU" dirty="0">
                <a:solidFill>
                  <a:schemeClr val="tx1"/>
                </a:solidFill>
                <a:latin typeface="Times New Roman" panose="02020603050405020304" pitchFamily="18" charset="0"/>
                <a:cs typeface="Times New Roman" panose="02020603050405020304" pitchFamily="18" charset="0"/>
              </a:rPr>
              <a:t>.</a:t>
            </a:r>
          </a:p>
          <a:p>
            <a:pPr algn="l" rtl="0"/>
            <a:r>
              <a:rPr lang="en-US" dirty="0">
                <a:solidFill>
                  <a:schemeClr val="tx1"/>
                </a:solidFill>
                <a:latin typeface="Times New Roman" panose="02020603050405020304" pitchFamily="18" charset="0"/>
                <a:cs typeface="Times New Roman" panose="02020603050405020304" pitchFamily="18" charset="0"/>
              </a:rPr>
              <a:t>Осы заттардың барлығы ортақ </a:t>
            </a:r>
            <a:r>
              <a:rPr lang="en-US" dirty="0" err="1">
                <a:solidFill>
                  <a:schemeClr val="tx1"/>
                </a:solidFill>
                <a:latin typeface="Times New Roman" panose="02020603050405020304" pitchFamily="18" charset="0"/>
                <a:cs typeface="Times New Roman" panose="02020603050405020304" pitchFamily="18" charset="0"/>
              </a:rPr>
              <a:t>терминге</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біріктірілген</a:t>
            </a:r>
            <a:r>
              <a:rPr lang="kk-KZ" dirty="0">
                <a:solidFill>
                  <a:schemeClr val="tx1"/>
                </a:solidFill>
                <a:latin typeface="Times New Roman" panose="02020603050405020304" pitchFamily="18" charset="0"/>
                <a:cs typeface="Times New Roman" panose="02020603050405020304" pitchFamily="18" charset="0"/>
              </a:rPr>
              <a:t> </a:t>
            </a:r>
            <a:r>
              <a:rPr lang="en-US" b="1" u="sng" dirty="0">
                <a:solidFill>
                  <a:schemeClr val="tx1"/>
                </a:solidFill>
                <a:latin typeface="Times New Roman" panose="02020603050405020304" pitchFamily="18" charset="0"/>
                <a:cs typeface="Times New Roman" panose="02020603050405020304" pitchFamily="18" charset="0"/>
              </a:rPr>
              <a:t>«бұлтты есептеу»</a:t>
            </a:r>
            <a:endParaRPr lang="ru-RU" b="1" u="sng" dirty="0">
              <a:solidFill>
                <a:schemeClr val="tx1"/>
              </a:solidFill>
              <a:latin typeface="Times New Roman" panose="02020603050405020304" pitchFamily="18" charset="0"/>
              <a:cs typeface="Times New Roman" panose="02020603050405020304" pitchFamily="18" charset="0"/>
            </a:endParaRPr>
          </a:p>
          <a:p>
            <a:pPr algn="l" rtl="0"/>
            <a:endParaRPr lang="ru-RU" dirty="0"/>
          </a:p>
          <a:p>
            <a:pPr algn="l" rtl="0"/>
            <a:endParaRPr lang="ru-RU" dirty="0"/>
          </a:p>
        </p:txBody>
      </p:sp>
    </p:spTree>
    <p:extLst>
      <p:ext uri="{BB962C8B-B14F-4D97-AF65-F5344CB8AC3E}">
        <p14:creationId xmlns:p14="http://schemas.microsoft.com/office/powerpoint/2010/main" val="2933371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97280" y="766119"/>
            <a:ext cx="10058400" cy="971241"/>
          </a:xfrm>
        </p:spPr>
        <p:txBody>
          <a:bodyPr/>
          <a:lstStyle/>
          <a:p>
            <a:pPr algn="l" rtl="0"/>
            <a:r>
              <a:rPr lang="en-US" b="1" dirty="0">
                <a:latin typeface="Times New Roman" panose="02020603050405020304" pitchFamily="18" charset="0"/>
                <a:cs typeface="Times New Roman" panose="02020603050405020304" pitchFamily="18" charset="0"/>
              </a:rPr>
              <a:t>2.4 </a:t>
            </a:r>
            <a:r>
              <a:rPr lang="kk-KZ" b="1" dirty="0">
                <a:solidFill>
                  <a:schemeClr val="tx1"/>
                </a:solidFill>
                <a:latin typeface="Times New Roman" panose="02020603050405020304" pitchFamily="18" charset="0"/>
                <a:cs typeface="Times New Roman" panose="02020603050405020304" pitchFamily="18" charset="0"/>
              </a:rPr>
              <a:t>Б</a:t>
            </a:r>
            <a:r>
              <a:rPr lang="en-US" b="1" dirty="0" err="1">
                <a:solidFill>
                  <a:schemeClr val="tx1"/>
                </a:solidFill>
                <a:latin typeface="Times New Roman" panose="02020603050405020304" pitchFamily="18" charset="0"/>
                <a:cs typeface="Times New Roman" panose="02020603050405020304" pitchFamily="18" charset="0"/>
              </a:rPr>
              <a:t>ұлтты</a:t>
            </a:r>
            <a:r>
              <a:rPr lang="en-US" b="1" dirty="0">
                <a:solidFill>
                  <a:schemeClr val="tx1"/>
                </a:solidFill>
                <a:latin typeface="Times New Roman" panose="02020603050405020304" pitchFamily="18" charset="0"/>
                <a:cs typeface="Times New Roman" panose="02020603050405020304" pitchFamily="18" charset="0"/>
              </a:rPr>
              <a:t> технологиялар</a:t>
            </a:r>
            <a:endParaRPr lang="ru-RU" dirty="0">
              <a:solidFill>
                <a:schemeClr val="tx1"/>
              </a:solidFill>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1097281" y="1845734"/>
            <a:ext cx="7415123" cy="4122580"/>
          </a:xfrm>
        </p:spPr>
        <p:txBody>
          <a:bodyPr>
            <a:noAutofit/>
          </a:bodyPr>
          <a:lstStyle/>
          <a:p>
            <a:pPr algn="just" rtl="0"/>
            <a:r>
              <a:rPr lang="kk-KZ" b="1" u="sng" dirty="0">
                <a:solidFill>
                  <a:schemeClr val="tx1"/>
                </a:solidFill>
                <a:latin typeface="Times New Roman" panose="02020603050405020304" pitchFamily="18" charset="0"/>
                <a:cs typeface="Times New Roman" panose="02020603050405020304" pitchFamily="18" charset="0"/>
              </a:rPr>
              <a:t>Б</a:t>
            </a:r>
            <a:r>
              <a:rPr lang="en-US" b="1" u="sng" dirty="0" err="1">
                <a:solidFill>
                  <a:schemeClr val="tx1"/>
                </a:solidFill>
                <a:latin typeface="Times New Roman" panose="02020603050405020304" pitchFamily="18" charset="0"/>
                <a:cs typeface="Times New Roman" panose="02020603050405020304" pitchFamily="18" charset="0"/>
              </a:rPr>
              <a:t>ұлт</a:t>
            </a:r>
            <a:r>
              <a:rPr lang="kk-KZ" b="1" u="sng" dirty="0">
                <a:solidFill>
                  <a:schemeClr val="tx1"/>
                </a:solidFill>
                <a:latin typeface="Times New Roman" panose="02020603050405020304" pitchFamily="18" charset="0"/>
                <a:cs typeface="Times New Roman" panose="02020603050405020304" pitchFamily="18" charset="0"/>
              </a:rPr>
              <a:t>тық машиналар</a:t>
            </a:r>
            <a:endParaRPr lang="ru-RU" b="1" u="sng" dirty="0">
              <a:solidFill>
                <a:schemeClr val="tx1"/>
              </a:solidFill>
              <a:latin typeface="Times New Roman" panose="02020603050405020304" pitchFamily="18" charset="0"/>
              <a:cs typeface="Times New Roman" panose="02020603050405020304" pitchFamily="18" charset="0"/>
            </a:endParaRPr>
          </a:p>
          <a:p>
            <a:pPr algn="just" rtl="0"/>
            <a:r>
              <a:rPr lang="ru-RU" b="1" dirty="0" err="1">
                <a:solidFill>
                  <a:schemeClr val="tx1"/>
                </a:solidFill>
                <a:latin typeface="Times New Roman" panose="02020603050405020304" pitchFamily="18" charset="0"/>
                <a:cs typeface="Times New Roman" panose="02020603050405020304" pitchFamily="18" charset="0"/>
              </a:rPr>
              <a:t>Виртуалды</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машиналар</a:t>
            </a:r>
            <a:r>
              <a:rPr lang="ru-RU" b="1"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VM): </a:t>
            </a:r>
            <a:r>
              <a:rPr lang="ru-RU" dirty="0" err="1">
                <a:solidFill>
                  <a:schemeClr val="tx1"/>
                </a:solidFill>
                <a:latin typeface="Times New Roman" panose="02020603050405020304" pitchFamily="18" charset="0"/>
                <a:cs typeface="Times New Roman" panose="02020603050405020304" pitchFamily="18" charset="0"/>
              </a:rPr>
              <a:t>бұл</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физикалық</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жабдықта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жұмыс</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істейтін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бірақ</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іс</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жүзінде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бұлтқа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орналастырылған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компьютерлік</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жүйенің</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даналары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Пайдаланушылар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виртуалды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машиналарды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қолданбаларды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іске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қосудан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бастап</a:t>
            </a:r>
            <a:r>
              <a:rPr lang="ru-RU" dirty="0">
                <a:solidFill>
                  <a:schemeClr val="tx1"/>
                </a:solidFill>
                <a:latin typeface="Times New Roman" panose="02020603050405020304" pitchFamily="18" charset="0"/>
                <a:cs typeface="Times New Roman" panose="02020603050405020304" pitchFamily="18" charset="0"/>
              </a:rPr>
              <a:t> веб-</a:t>
            </a:r>
            <a:r>
              <a:rPr lang="ru-RU" dirty="0" err="1">
                <a:solidFill>
                  <a:schemeClr val="tx1"/>
                </a:solidFill>
                <a:latin typeface="Times New Roman" panose="02020603050405020304" pitchFamily="18" charset="0"/>
                <a:cs typeface="Times New Roman" panose="02020603050405020304" pitchFamily="18" charset="0"/>
              </a:rPr>
              <a:t>сайттарды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орналастыруға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дейін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әртүрлі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тапсырмаларды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орындау</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үшін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жалға</a:t>
            </a:r>
            <a:r>
              <a:rPr lang="ru-RU" dirty="0">
                <a:solidFill>
                  <a:schemeClr val="tx1"/>
                </a:solidFill>
                <a:latin typeface="Times New Roman" panose="02020603050405020304" pitchFamily="18" charset="0"/>
                <a:cs typeface="Times New Roman" panose="02020603050405020304" pitchFamily="18" charset="0"/>
              </a:rPr>
              <a:t> ала </a:t>
            </a:r>
            <a:r>
              <a:rPr lang="ru-RU" dirty="0" err="1">
                <a:solidFill>
                  <a:schemeClr val="tx1"/>
                </a:solidFill>
                <a:latin typeface="Times New Roman" panose="02020603050405020304" pitchFamily="18" charset="0"/>
                <a:cs typeface="Times New Roman" panose="02020603050405020304" pitchFamily="18" charset="0"/>
              </a:rPr>
              <a:t>алады</a:t>
            </a:r>
            <a:r>
              <a:rPr lang="ru-RU" dirty="0">
                <a:solidFill>
                  <a:schemeClr val="tx1"/>
                </a:solidFill>
                <a:latin typeface="Times New Roman" panose="02020603050405020304" pitchFamily="18" charset="0"/>
                <a:cs typeface="Times New Roman" panose="02020603050405020304" pitchFamily="18" charset="0"/>
              </a:rPr>
              <a:t>.</a:t>
            </a:r>
          </a:p>
          <a:p>
            <a:pPr algn="just" rtl="0"/>
            <a:r>
              <a:rPr lang="ru-RU" b="1" dirty="0" err="1">
                <a:solidFill>
                  <a:schemeClr val="tx1"/>
                </a:solidFill>
                <a:latin typeface="Times New Roman" panose="02020603050405020304" pitchFamily="18" charset="0"/>
                <a:cs typeface="Times New Roman" panose="02020603050405020304" pitchFamily="18" charset="0"/>
              </a:rPr>
              <a:t>Контейнерлер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контейнерлеу</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қолданбаларды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және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олардың</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тәуелділіктерін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портативті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және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оңай</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жолмен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орауға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және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іске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қосуға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мүмкіндік</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береді</a:t>
            </a:r>
            <a:r>
              <a:rPr lang="ru-RU"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Docker </a:t>
            </a:r>
            <a:r>
              <a:rPr lang="ru-RU" dirty="0" err="1">
                <a:solidFill>
                  <a:schemeClr val="tx1"/>
                </a:solidFill>
                <a:latin typeface="Times New Roman" panose="02020603050405020304" pitchFamily="18" charset="0"/>
                <a:cs typeface="Times New Roman" panose="02020603050405020304" pitchFamily="18" charset="0"/>
              </a:rPr>
              <a:t>сияқты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құралдар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бұлтта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контейнерлер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жасауға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және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басқаруға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мүмкіндік</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береді</a:t>
            </a:r>
            <a:r>
              <a:rPr lang="ru-RU" dirty="0">
                <a:solidFill>
                  <a:schemeClr val="tx1"/>
                </a:solidFill>
                <a:latin typeface="Times New Roman" panose="02020603050405020304" pitchFamily="18" charset="0"/>
                <a:cs typeface="Times New Roman" panose="02020603050405020304" pitchFamily="18" charset="0"/>
              </a:rPr>
              <a:t>.</a:t>
            </a:r>
            <a:endParaRPr lang="ru-RU" b="1" u="sng" dirty="0">
              <a:solidFill>
                <a:schemeClr val="tx1"/>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6289" y="2094771"/>
            <a:ext cx="280035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5016" y="4368800"/>
            <a:ext cx="2854411"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5857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l" rtl="0"/>
            <a:r>
              <a:rPr lang="en-US" b="1" dirty="0">
                <a:latin typeface="Times New Roman" panose="02020603050405020304" pitchFamily="18" charset="0"/>
                <a:cs typeface="Times New Roman" panose="02020603050405020304" pitchFamily="18" charset="0"/>
              </a:rPr>
              <a:t>2.5 </a:t>
            </a:r>
            <a:r>
              <a:rPr lang="kk-KZ" b="1" dirty="0">
                <a:latin typeface="Times New Roman" panose="02020603050405020304" pitchFamily="18" charset="0"/>
                <a:cs typeface="Times New Roman" panose="02020603050405020304" pitchFamily="18" charset="0"/>
              </a:rPr>
              <a:t>Б</a:t>
            </a:r>
            <a:r>
              <a:rPr lang="en-US" b="1" dirty="0" err="1">
                <a:latin typeface="Times New Roman" panose="02020603050405020304" pitchFamily="18" charset="0"/>
                <a:cs typeface="Times New Roman" panose="02020603050405020304" pitchFamily="18" charset="0"/>
              </a:rPr>
              <a:t>ұлтты</a:t>
            </a:r>
            <a:r>
              <a:rPr lang="en-US" b="1" dirty="0">
                <a:latin typeface="Times New Roman" panose="02020603050405020304" pitchFamily="18" charset="0"/>
                <a:cs typeface="Times New Roman" panose="02020603050405020304" pitchFamily="18" charset="0"/>
              </a:rPr>
              <a:t> технологиялар</a:t>
            </a:r>
            <a:endParaRPr lang="ru-RU" dirty="0">
              <a:latin typeface="Times New Roman" panose="02020603050405020304" pitchFamily="18" charset="0"/>
              <a:cs typeface="Times New Roman" panose="02020603050405020304" pitchFamily="18" charset="0"/>
            </a:endParaRPr>
          </a:p>
        </p:txBody>
      </p:sp>
      <p:sp>
        <p:nvSpPr>
          <p:cNvPr id="6" name="Объект 5"/>
          <p:cNvSpPr>
            <a:spLocks noGrp="1"/>
          </p:cNvSpPr>
          <p:nvPr>
            <p:ph idx="1"/>
          </p:nvPr>
        </p:nvSpPr>
        <p:spPr>
          <a:xfrm>
            <a:off x="4732638" y="1845734"/>
            <a:ext cx="6778642" cy="4023360"/>
          </a:xfrm>
        </p:spPr>
        <p:txBody>
          <a:bodyPr>
            <a:normAutofit/>
          </a:bodyPr>
          <a:lstStyle/>
          <a:p>
            <a:pPr algn="just" rtl="0"/>
            <a:r>
              <a:rPr lang="en-US" b="1" dirty="0">
                <a:solidFill>
                  <a:schemeClr val="tx1"/>
                </a:solidFill>
                <a:latin typeface="Times New Roman" panose="02020603050405020304" pitchFamily="18" charset="0"/>
                <a:cs typeface="Times New Roman" panose="02020603050405020304" pitchFamily="18" charset="0"/>
              </a:rPr>
              <a:t>Бұлтты сақтау</a:t>
            </a:r>
            <a:endParaRPr lang="ru-RU" b="1" dirty="0">
              <a:solidFill>
                <a:schemeClr val="tx1"/>
              </a:solidFill>
              <a:latin typeface="Times New Roman" panose="02020603050405020304" pitchFamily="18" charset="0"/>
              <a:cs typeface="Times New Roman" panose="02020603050405020304" pitchFamily="18" charset="0"/>
            </a:endParaRPr>
          </a:p>
          <a:p>
            <a:pPr algn="just" rtl="0"/>
            <a:r>
              <a:rPr lang="ru-RU" b="1" dirty="0" err="1">
                <a:solidFill>
                  <a:schemeClr val="tx1"/>
                </a:solidFill>
                <a:latin typeface="Times New Roman" panose="02020603050405020304" pitchFamily="18" charset="0"/>
                <a:cs typeface="Times New Roman" panose="02020603050405020304" pitchFamily="18" charset="0"/>
              </a:rPr>
              <a:t>Нысанды</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сақтау</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бұлтты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провайдерлер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файлдар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құжаттар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суреттер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және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бейнелер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сияқты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әртүрлі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деректер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түрлері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үшін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масштабталатын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және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ұзақ</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мерзімді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сақтауды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ұсынады</a:t>
            </a:r>
            <a:r>
              <a:rPr lang="ru-RU" dirty="0">
                <a:solidFill>
                  <a:schemeClr val="tx1"/>
                </a:solidFill>
                <a:latin typeface="Times New Roman" panose="02020603050405020304" pitchFamily="18" charset="0"/>
                <a:cs typeface="Times New Roman" panose="02020603050405020304" pitchFamily="18" charset="0"/>
              </a:rPr>
              <a:t>. </a:t>
            </a:r>
          </a:p>
          <a:p>
            <a:pPr algn="just" rtl="0"/>
            <a:r>
              <a:rPr lang="ru-RU" dirty="0" err="1">
                <a:solidFill>
                  <a:schemeClr val="tx1"/>
                </a:solidFill>
                <a:latin typeface="Times New Roman" panose="02020603050405020304" pitchFamily="18" charset="0"/>
                <a:cs typeface="Times New Roman" panose="02020603050405020304" pitchFamily="18" charset="0"/>
              </a:rPr>
              <a:t>Мысалы</a:t>
            </a:r>
            <a:r>
              <a:rPr lang="ru-RU"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Amazon S3, Google Cloud Storage </a:t>
            </a:r>
            <a:r>
              <a:rPr lang="ru-RU" dirty="0" err="1">
                <a:solidFill>
                  <a:schemeClr val="tx1"/>
                </a:solidFill>
                <a:latin typeface="Times New Roman" panose="02020603050405020304" pitchFamily="18" charset="0"/>
                <a:cs typeface="Times New Roman" panose="02020603050405020304" pitchFamily="18" charset="0"/>
              </a:rPr>
              <a:t>және</a:t>
            </a:r>
            <a:r>
              <a:rPr lang="ru-RU"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Azure Blob Storage </a:t>
            </a:r>
            <a:r>
              <a:rPr lang="ru-RU" dirty="0" err="1">
                <a:solidFill>
                  <a:schemeClr val="tx1"/>
                </a:solidFill>
                <a:latin typeface="Times New Roman" panose="02020603050405020304" pitchFamily="18" charset="0"/>
                <a:cs typeface="Times New Roman" panose="02020603050405020304" pitchFamily="18" charset="0"/>
              </a:rPr>
              <a:t>және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т.б</a:t>
            </a:r>
            <a:r>
              <a:rPr lang="ru-RU" dirty="0">
                <a:solidFill>
                  <a:schemeClr val="tx1"/>
                </a:solidFill>
                <a:latin typeface="Times New Roman" panose="02020603050405020304" pitchFamily="18" charset="0"/>
                <a:cs typeface="Times New Roman" panose="02020603050405020304" pitchFamily="18" charset="0"/>
              </a:rPr>
              <a:t>.</a:t>
            </a:r>
          </a:p>
          <a:p>
            <a:pPr algn="just" rtl="0"/>
            <a:r>
              <a:rPr lang="ru-RU" b="1" dirty="0" err="1">
                <a:solidFill>
                  <a:schemeClr val="tx1"/>
                </a:solidFill>
                <a:latin typeface="Times New Roman" panose="02020603050405020304" pitchFamily="18" charset="0"/>
                <a:cs typeface="Times New Roman" panose="02020603050405020304" pitchFamily="18" charset="0"/>
              </a:rPr>
              <a:t>Блокты</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сақтау</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бұл</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қолданбалар</a:t>
            </a:r>
            <a:r>
              <a:rPr lang="ru-RU" dirty="0">
                <a:solidFill>
                  <a:schemeClr val="tx1"/>
                </a:solidFill>
                <a:latin typeface="Times New Roman" panose="02020603050405020304" pitchFamily="18" charset="0"/>
                <a:cs typeface="Times New Roman" panose="02020603050405020304" pitchFamily="18" charset="0"/>
              </a:rPr>
              <a:t> мен </a:t>
            </a:r>
            <a:r>
              <a:rPr lang="ru-RU" dirty="0" err="1">
                <a:solidFill>
                  <a:schemeClr val="tx1"/>
                </a:solidFill>
                <a:latin typeface="Times New Roman" panose="02020603050405020304" pitchFamily="18" charset="0"/>
                <a:cs typeface="Times New Roman" panose="02020603050405020304" pitchFamily="18" charset="0"/>
              </a:rPr>
              <a:t>деректерге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қосымша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орын</a:t>
            </a:r>
            <a:r>
              <a:rPr lang="ru-RU" dirty="0">
                <a:solidFill>
                  <a:schemeClr val="tx1"/>
                </a:solidFill>
                <a:latin typeface="Times New Roman" panose="02020603050405020304" pitchFamily="18" charset="0"/>
                <a:cs typeface="Times New Roman" panose="02020603050405020304" pitchFamily="18" charset="0"/>
              </a:rPr>
              <a:t> беру </a:t>
            </a:r>
            <a:r>
              <a:rPr lang="ru-RU" dirty="0" err="1">
                <a:solidFill>
                  <a:schemeClr val="tx1"/>
                </a:solidFill>
                <a:latin typeface="Times New Roman" panose="02020603050405020304" pitchFamily="18" charset="0"/>
                <a:cs typeface="Times New Roman" panose="02020603050405020304" pitchFamily="18" charset="0"/>
              </a:rPr>
              <a:t>үшін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виртуалды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машиналарға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қосылуға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болатын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сақтау</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көлемі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Олар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дерекқорлар</a:t>
            </a:r>
            <a:r>
              <a:rPr lang="ru-RU" dirty="0">
                <a:solidFill>
                  <a:schemeClr val="tx1"/>
                </a:solidFill>
                <a:latin typeface="Times New Roman" panose="02020603050405020304" pitchFamily="18" charset="0"/>
                <a:cs typeface="Times New Roman" panose="02020603050405020304" pitchFamily="18" charset="0"/>
              </a:rPr>
              <a:t> мен </a:t>
            </a:r>
            <a:r>
              <a:rPr lang="ru-RU" dirty="0" err="1">
                <a:solidFill>
                  <a:schemeClr val="tx1"/>
                </a:solidFill>
                <a:latin typeface="Times New Roman" panose="02020603050405020304" pitchFamily="18" charset="0"/>
                <a:cs typeface="Times New Roman" panose="02020603050405020304" pitchFamily="18" charset="0"/>
              </a:rPr>
              <a:t>басқа</a:t>
            </a:r>
            <a:r>
              <a:rPr lang="ru-RU" dirty="0">
                <a:solidFill>
                  <a:schemeClr val="tx1"/>
                </a:solidFill>
                <a:latin typeface="Times New Roman" panose="02020603050405020304" pitchFamily="18" charset="0"/>
                <a:cs typeface="Times New Roman" panose="02020603050405020304" pitchFamily="18" charset="0"/>
              </a:rPr>
              <a:t> да </a:t>
            </a:r>
            <a:r>
              <a:rPr lang="ru-RU" dirty="0" err="1">
                <a:solidFill>
                  <a:schemeClr val="tx1"/>
                </a:solidFill>
                <a:latin typeface="Times New Roman" panose="02020603050405020304" pitchFamily="18" charset="0"/>
                <a:cs typeface="Times New Roman" panose="02020603050405020304" pitchFamily="18" charset="0"/>
              </a:rPr>
              <a:t>талап</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етілетін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жұмыс</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жүктемелері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үшін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жоғары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өнімді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сақтауды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ұсынады</a:t>
            </a:r>
            <a:r>
              <a:rPr lang="ru-RU" dirty="0">
                <a:solidFill>
                  <a:schemeClr val="tx1"/>
                </a:solidFill>
                <a:latin typeface="Times New Roman" panose="02020603050405020304" pitchFamily="18" charset="0"/>
                <a:cs typeface="Times New Roman" panose="02020603050405020304" pitchFamily="18" charset="0"/>
              </a:rPr>
              <a:t>.</a:t>
            </a:r>
            <a:endParaRPr lang="ru-RU" dirty="0">
              <a:solidFill>
                <a:schemeClr val="tx1"/>
              </a:solidFill>
            </a:endParaRPr>
          </a:p>
          <a:p>
            <a:pPr algn="just" rtl="0"/>
            <a:endParaRPr lang="ru-RU"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872" y="2081255"/>
            <a:ext cx="3013847" cy="2200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508" y="4086139"/>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69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l" rtl="0"/>
            <a:r>
              <a:rPr lang="en-US" b="1" dirty="0">
                <a:latin typeface="Times New Roman" panose="02020603050405020304" pitchFamily="18" charset="0"/>
                <a:cs typeface="Times New Roman" panose="02020603050405020304" pitchFamily="18" charset="0"/>
              </a:rPr>
              <a:t>2.6 </a:t>
            </a:r>
            <a:r>
              <a:rPr lang="kk-KZ" b="1" dirty="0">
                <a:latin typeface="Times New Roman" panose="02020603050405020304" pitchFamily="18" charset="0"/>
                <a:cs typeface="Times New Roman" panose="02020603050405020304" pitchFamily="18" charset="0"/>
              </a:rPr>
              <a:t>Б</a:t>
            </a:r>
            <a:r>
              <a:rPr lang="en-US" b="1" dirty="0" err="1">
                <a:latin typeface="Times New Roman" panose="02020603050405020304" pitchFamily="18" charset="0"/>
                <a:cs typeface="Times New Roman" panose="02020603050405020304" pitchFamily="18" charset="0"/>
              </a:rPr>
              <a:t>ұлтты</a:t>
            </a:r>
            <a:r>
              <a:rPr lang="en-US" b="1" dirty="0">
                <a:latin typeface="Times New Roman" panose="02020603050405020304" pitchFamily="18" charset="0"/>
                <a:cs typeface="Times New Roman" panose="02020603050405020304" pitchFamily="18" charset="0"/>
              </a:rPr>
              <a:t> технологиялар</a:t>
            </a:r>
            <a:endParaRPr lang="ru-RU"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4633784" y="1845734"/>
            <a:ext cx="6847016" cy="4023360"/>
          </a:xfrm>
        </p:spPr>
        <p:txBody>
          <a:bodyPr>
            <a:normAutofit/>
          </a:bodyPr>
          <a:lstStyle/>
          <a:p>
            <a:pPr algn="just" rtl="0"/>
            <a:r>
              <a:rPr lang="ru-RU" b="1" dirty="0" err="1">
                <a:solidFill>
                  <a:schemeClr val="tx1"/>
                </a:solidFill>
                <a:latin typeface="Times New Roman" panose="02020603050405020304" pitchFamily="18" charset="0"/>
                <a:cs typeface="Times New Roman" panose="02020603050405020304" pitchFamily="18" charset="0"/>
              </a:rPr>
              <a:t>Бұлттағы</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мәліметтер</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базасы</a:t>
            </a:r>
            <a:endParaRPr lang="ru-RU" b="1" dirty="0">
              <a:solidFill>
                <a:schemeClr val="tx1"/>
              </a:solidFill>
              <a:latin typeface="Times New Roman" panose="02020603050405020304" pitchFamily="18" charset="0"/>
              <a:cs typeface="Times New Roman" panose="02020603050405020304" pitchFamily="18" charset="0"/>
            </a:endParaRPr>
          </a:p>
          <a:p>
            <a:pPr algn="just" rtl="0"/>
            <a:r>
              <a:rPr lang="ru-RU" b="1" dirty="0" err="1">
                <a:solidFill>
                  <a:schemeClr val="tx1"/>
                </a:solidFill>
                <a:latin typeface="Times New Roman" panose="02020603050405020304" pitchFamily="18" charset="0"/>
                <a:cs typeface="Times New Roman" panose="02020603050405020304" pitchFamily="18" charset="0"/>
              </a:rPr>
              <a:t>Реляциялық</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дерекқорлар</a:t>
            </a:r>
            <a:r>
              <a:rPr lang="ru-RU" b="1"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бұлттық</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қызметтер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масштабтауды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автоматты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сақтық</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көшірмені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және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техникалық</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қызмет</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көрсетуді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қамтамасыз</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ететін</a:t>
            </a:r>
            <a:r>
              <a:rPr lang="ru-RU"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Amazon RDS, Google Cloud SQL </a:t>
            </a:r>
            <a:r>
              <a:rPr lang="ru-RU" dirty="0" err="1">
                <a:solidFill>
                  <a:schemeClr val="tx1"/>
                </a:solidFill>
                <a:latin typeface="Times New Roman" panose="02020603050405020304" pitchFamily="18" charset="0"/>
                <a:cs typeface="Times New Roman" panose="02020603050405020304" pitchFamily="18" charset="0"/>
              </a:rPr>
              <a:t>және</a:t>
            </a:r>
            <a:r>
              <a:rPr lang="ru-RU"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Azure Database </a:t>
            </a:r>
            <a:r>
              <a:rPr lang="ru-RU" dirty="0" err="1">
                <a:solidFill>
                  <a:schemeClr val="tx1"/>
                </a:solidFill>
                <a:latin typeface="Times New Roman" panose="02020603050405020304" pitchFamily="18" charset="0"/>
                <a:cs typeface="Times New Roman" panose="02020603050405020304" pitchFamily="18" charset="0"/>
              </a:rPr>
              <a:t>сияқты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басқарылатын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реляциялық</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дерекқор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шешімдерін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ұсынады</a:t>
            </a:r>
            <a:r>
              <a:rPr lang="ru-RU" dirty="0">
                <a:solidFill>
                  <a:schemeClr val="tx1"/>
                </a:solidFill>
                <a:latin typeface="Times New Roman" panose="02020603050405020304" pitchFamily="18" charset="0"/>
                <a:cs typeface="Times New Roman" panose="02020603050405020304" pitchFamily="18" charset="0"/>
              </a:rPr>
              <a:t>.</a:t>
            </a:r>
          </a:p>
          <a:p>
            <a:pPr algn="just" rtl="0"/>
            <a:r>
              <a:rPr lang="en-US" b="1" dirty="0">
                <a:solidFill>
                  <a:schemeClr val="tx1"/>
                </a:solidFill>
                <a:latin typeface="Times New Roman" panose="02020603050405020304" pitchFamily="18" charset="0"/>
                <a:cs typeface="Times New Roman" panose="02020603050405020304" pitchFamily="18" charset="0"/>
              </a:rPr>
              <a:t>NoSQL </a:t>
            </a:r>
            <a:r>
              <a:rPr lang="ru-RU" b="1" dirty="0" err="1">
                <a:solidFill>
                  <a:schemeClr val="tx1"/>
                </a:solidFill>
                <a:latin typeface="Times New Roman" panose="02020603050405020304" pitchFamily="18" charset="0"/>
                <a:cs typeface="Times New Roman" panose="02020603050405020304" pitchFamily="18" charset="0"/>
              </a:rPr>
              <a:t>дерекқорлары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бұл</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дерекқорлар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құрылымдалмаған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немесе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жартылай</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құрылымдалған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деректерге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қызмет</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етеді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және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үлкен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көлемдегі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деректерді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өңдеу</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үшін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қолданылады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Мысалдар</a:t>
            </a:r>
            <a:r>
              <a:rPr lang="ru-RU"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MongoDB, Cassandra </a:t>
            </a:r>
            <a:r>
              <a:rPr lang="ru-RU" dirty="0" err="1">
                <a:solidFill>
                  <a:schemeClr val="tx1"/>
                </a:solidFill>
                <a:latin typeface="Times New Roman" panose="02020603050405020304" pitchFamily="18" charset="0"/>
                <a:cs typeface="Times New Roman" panose="02020603050405020304" pitchFamily="18" charset="0"/>
              </a:rPr>
              <a:t>және</a:t>
            </a:r>
            <a:r>
              <a:rPr lang="ru-RU"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DynamoDB </a:t>
            </a:r>
            <a:r>
              <a:rPr lang="ru-RU" dirty="0" err="1">
                <a:solidFill>
                  <a:schemeClr val="tx1"/>
                </a:solidFill>
                <a:latin typeface="Times New Roman" panose="02020603050405020304" pitchFamily="18" charset="0"/>
                <a:cs typeface="Times New Roman" panose="02020603050405020304" pitchFamily="18" charset="0"/>
              </a:rPr>
              <a:t>болуы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мүмкін</a:t>
            </a:r>
            <a:r>
              <a:rPr lang="ru-RU" dirty="0">
                <a:solidFill>
                  <a:schemeClr val="tx1"/>
                </a:solidFill>
                <a:latin typeface="Times New Roman" panose="02020603050405020304" pitchFamily="18" charset="0"/>
                <a:cs typeface="Times New Roman" panose="02020603050405020304" pitchFamily="18" charset="0"/>
              </a:rPr>
              <a:t>.</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213" y="1975837"/>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521" y="3924600"/>
            <a:ext cx="268163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991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l" rtl="0"/>
            <a:r>
              <a:rPr lang="en-US" b="1" dirty="0">
                <a:latin typeface="Times New Roman" panose="02020603050405020304" pitchFamily="18" charset="0"/>
                <a:cs typeface="Times New Roman" panose="02020603050405020304" pitchFamily="18" charset="0"/>
              </a:rPr>
              <a:t>2.7 </a:t>
            </a:r>
            <a:r>
              <a:rPr lang="ru-RU" b="1" dirty="0">
                <a:latin typeface="Times New Roman" panose="02020603050405020304" pitchFamily="18" charset="0"/>
                <a:cs typeface="Times New Roman" panose="02020603050405020304" pitchFamily="18" charset="0"/>
              </a:rPr>
              <a:t>Б</a:t>
            </a:r>
            <a:r>
              <a:rPr lang="en-US" b="1" dirty="0" err="1">
                <a:latin typeface="Times New Roman" panose="02020603050405020304" pitchFamily="18" charset="0"/>
                <a:cs typeface="Times New Roman" panose="02020603050405020304" pitchFamily="18" charset="0"/>
              </a:rPr>
              <a:t>ұлтты</a:t>
            </a:r>
            <a:r>
              <a:rPr lang="en-US" b="1" dirty="0">
                <a:latin typeface="Times New Roman" panose="02020603050405020304" pitchFamily="18" charset="0"/>
                <a:cs typeface="Times New Roman" panose="02020603050405020304" pitchFamily="18" charset="0"/>
              </a:rPr>
              <a:t> технологиялар</a:t>
            </a:r>
            <a:endParaRPr lang="ru-RU"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p:txBody>
          <a:bodyPr>
            <a:normAutofit/>
          </a:bodyPr>
          <a:lstStyle/>
          <a:p>
            <a:pPr algn="l" rtl="0"/>
            <a:r>
              <a:rPr lang="en-US" sz="2800" b="1" u="sng" dirty="0" err="1">
                <a:latin typeface="Times New Roman" panose="02020603050405020304" pitchFamily="18" charset="0"/>
                <a:cs typeface="Times New Roman" panose="02020603050405020304" pitchFamily="18" charset="0"/>
              </a:rPr>
              <a:t>Бұлттық</a:t>
            </a:r>
            <a:r>
              <a:rPr lang="en-US" sz="2800" b="1" u="sng" dirty="0">
                <a:latin typeface="Times New Roman" panose="02020603050405020304" pitchFamily="18" charset="0"/>
                <a:cs typeface="Times New Roman" panose="02020603050405020304" pitchFamily="18" charset="0"/>
              </a:rPr>
              <a:t> қызмет үлгілері</a:t>
            </a:r>
            <a:endParaRPr lang="ru-RU" sz="2800" b="1" u="sng" dirty="0">
              <a:latin typeface="Times New Roman" panose="02020603050405020304" pitchFamily="18" charset="0"/>
              <a:cs typeface="Times New Roman" panose="02020603050405020304" pitchFamily="18" charset="0"/>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7341" y="2452345"/>
            <a:ext cx="6387619" cy="2970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4417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97280" y="286603"/>
            <a:ext cx="10058400" cy="974305"/>
          </a:xfrm>
        </p:spPr>
        <p:txBody>
          <a:bodyPr>
            <a:normAutofit/>
          </a:bodyPr>
          <a:lstStyle/>
          <a:p>
            <a:pPr algn="ctr" rtl="0"/>
            <a:r>
              <a:rPr lang="en-US" b="1" dirty="0"/>
              <a:t>Дәріс мазмұны</a:t>
            </a:r>
            <a:endParaRPr lang="ru-RU" b="1" dirty="0"/>
          </a:p>
        </p:txBody>
      </p:sp>
      <p:sp>
        <p:nvSpPr>
          <p:cNvPr id="3" name="Объект 2"/>
          <p:cNvSpPr>
            <a:spLocks noGrp="1"/>
          </p:cNvSpPr>
          <p:nvPr>
            <p:ph idx="1"/>
          </p:nvPr>
        </p:nvSpPr>
        <p:spPr>
          <a:xfrm>
            <a:off x="1905802" y="1872483"/>
            <a:ext cx="9227636" cy="3700414"/>
          </a:xfrm>
        </p:spPr>
        <p:txBody>
          <a:bodyPr>
            <a:normAutofit/>
          </a:bodyPr>
          <a:lstStyle/>
          <a:p>
            <a:pPr algn="l" rtl="0"/>
            <a:r>
              <a:rPr lang="en-US" sz="3600" dirty="0"/>
              <a:t>1. Интернетті тиімді пайдалану.</a:t>
            </a:r>
            <a:endParaRPr lang="ru-RU" sz="3600" dirty="0"/>
          </a:p>
          <a:p>
            <a:pPr algn="l" rtl="0"/>
            <a:r>
              <a:rPr lang="en-US" sz="3600" dirty="0"/>
              <a:t>2.</a:t>
            </a:r>
            <a:r>
              <a:rPr lang="ru-RU" sz="3600" dirty="0" err="1"/>
              <a:t>Бұлттық</a:t>
            </a:r>
            <a:r>
              <a:rPr lang="ru-RU" sz="3600" dirty="0"/>
              <a:t> </a:t>
            </a:r>
            <a:r>
              <a:rPr lang="ru-RU" sz="3600" dirty="0" err="1"/>
              <a:t>технологиялар</a:t>
            </a:r>
            <a:endParaRPr lang="ru-RU" sz="3600" dirty="0"/>
          </a:p>
          <a:p>
            <a:pPr algn="l" rtl="0"/>
            <a:endParaRPr lang="ru-RU" sz="3600" dirty="0"/>
          </a:p>
          <a:p>
            <a:pPr algn="l" rtl="0"/>
            <a:endParaRPr lang="ru-RU" sz="3600" dirty="0"/>
          </a:p>
        </p:txBody>
      </p:sp>
    </p:spTree>
    <p:extLst>
      <p:ext uri="{BB962C8B-B14F-4D97-AF65-F5344CB8AC3E}">
        <p14:creationId xmlns:p14="http://schemas.microsoft.com/office/powerpoint/2010/main" val="2716146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6800" y="232011"/>
            <a:ext cx="10058400" cy="895749"/>
          </a:xfrm>
        </p:spPr>
        <p:txBody>
          <a:bodyPr/>
          <a:lstStyle/>
          <a:p>
            <a:pPr algn="l" rtl="0"/>
            <a:r>
              <a:rPr lang="en-US" b="1" u="sng" dirty="0">
                <a:latin typeface="Times New Roman" panose="02020603050405020304" pitchFamily="18" charset="0"/>
                <a:cs typeface="Times New Roman" panose="02020603050405020304" pitchFamily="18" charset="0"/>
              </a:rPr>
              <a:t>Бұлттық қызмет үлгілері</a:t>
            </a:r>
            <a:endParaRPr lang="ru-RU"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1097280" y="1310640"/>
            <a:ext cx="6156136" cy="365760"/>
          </a:xfrm>
        </p:spPr>
        <p:txBody>
          <a:bodyPr>
            <a:normAutofit lnSpcReduction="10000"/>
          </a:bodyPr>
          <a:lstStyle/>
          <a:p>
            <a:pPr algn="l" rtl="0"/>
            <a:r>
              <a:rPr lang="en-US" b="1" u="sng" dirty="0">
                <a:latin typeface="Times New Roman" panose="02020603050405020304" pitchFamily="18" charset="0"/>
                <a:cs typeface="Times New Roman" panose="02020603050405020304" pitchFamily="18" charset="0"/>
              </a:rPr>
              <a:t>Инфрақұрылым қызмет ретінде (IaaS)</a:t>
            </a:r>
            <a:endParaRPr lang="ru-RU" b="1" u="sng" dirty="0">
              <a:latin typeface="Times New Roman" panose="02020603050405020304" pitchFamily="18" charset="0"/>
              <a:cs typeface="Times New Roman" panose="02020603050405020304" pitchFamily="18" charset="0"/>
            </a:endParaRPr>
          </a:p>
          <a:p>
            <a:pPr algn="l" rtl="0"/>
            <a:endParaRPr lang="ru-RU"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6158" y="1852053"/>
            <a:ext cx="2781300"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6158" y="3857414"/>
            <a:ext cx="2686050"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097280" y="1869070"/>
            <a:ext cx="7157308" cy="3693319"/>
          </a:xfrm>
          <a:prstGeom prst="rect">
            <a:avLst/>
          </a:prstGeom>
          <a:noFill/>
        </p:spPr>
        <p:txBody>
          <a:bodyPr wrap="square" rtlCol="0">
            <a:spAutoFit/>
          </a:bodyPr>
          <a:lstStyle/>
          <a:p>
            <a:pPr algn="just" rtl="0"/>
            <a:r>
              <a:rPr lang="kk-KZ" b="1" dirty="0">
                <a:latin typeface="Times New Roman" panose="02020603050405020304" pitchFamily="18" charset="0"/>
                <a:cs typeface="Times New Roman" panose="02020603050405020304" pitchFamily="18" charset="0"/>
              </a:rPr>
              <a:t>Сипаттама</a:t>
            </a:r>
            <a:r>
              <a:rPr lang="kk-KZ"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IaaS </a:t>
            </a:r>
            <a:r>
              <a:rPr lang="ru-RU" dirty="0" err="1">
                <a:latin typeface="Times New Roman" panose="02020603050405020304" pitchFamily="18" charset="0"/>
                <a:cs typeface="Times New Roman" panose="02020603050405020304" pitchFamily="18" charset="0"/>
              </a:rPr>
              <a:t>пайдаланушыларға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виртуалды</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машиналар</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қоймалар</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және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желілер</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сияқты</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инфрақұрылым</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компоненттерін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жалға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алуға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мүмкіндік</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беретін</a:t>
            </a:r>
            <a:r>
              <a:rPr lang="ru-RU" dirty="0">
                <a:latin typeface="Times New Roman" panose="02020603050405020304" pitchFamily="18" charset="0"/>
                <a:cs typeface="Times New Roman" panose="02020603050405020304" pitchFamily="18" charset="0"/>
              </a:rPr>
              <a:t> Интернет </a:t>
            </a:r>
            <a:r>
              <a:rPr lang="ru-RU" dirty="0" err="1">
                <a:latin typeface="Times New Roman" panose="02020603050405020304" pitchFamily="18" charset="0"/>
                <a:cs typeface="Times New Roman" panose="02020603050405020304" pitchFamily="18" charset="0"/>
              </a:rPr>
              <a:t>арқылы</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виртуалдандырылған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есептеу</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ресурстарын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ұсынады</a:t>
            </a:r>
            <a:r>
              <a:rPr lang="ru-RU" dirty="0">
                <a:latin typeface="Times New Roman" panose="02020603050405020304" pitchFamily="18" charset="0"/>
                <a:cs typeface="Times New Roman" panose="02020603050405020304" pitchFamily="18" charset="0"/>
              </a:rPr>
              <a:t>.</a:t>
            </a:r>
          </a:p>
          <a:p>
            <a:pPr algn="just" rtl="0"/>
            <a:r>
              <a:rPr lang="ru-RU" b="1" dirty="0" err="1">
                <a:latin typeface="Times New Roman" panose="02020603050405020304" pitchFamily="18" charset="0"/>
                <a:cs typeface="Times New Roman" panose="02020603050405020304" pitchFamily="18" charset="0"/>
              </a:rPr>
              <a:t>Негізгі</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функциялар</a:t>
            </a:r>
            <a:r>
              <a:rPr lang="ru-RU" dirty="0">
                <a:latin typeface="Times New Roman" panose="02020603050405020304" pitchFamily="18" charset="0"/>
                <a:cs typeface="Times New Roman" panose="02020603050405020304" pitchFamily="18" charset="0"/>
              </a:rPr>
              <a:t>:</a:t>
            </a:r>
          </a:p>
          <a:p>
            <a:pPr algn="just" rtl="0"/>
            <a:r>
              <a:rPr lang="ru-RU" b="1" dirty="0" err="1">
                <a:latin typeface="Times New Roman" panose="02020603050405020304" pitchFamily="18" charset="0"/>
                <a:cs typeface="Times New Roman" panose="02020603050405020304" pitchFamily="18" charset="0"/>
              </a:rPr>
              <a:t>Масштабтау</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пайдаланушылар</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сұранысқа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байланысты</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ресурстарды</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көбейте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немесе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азайта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алады</a:t>
            </a:r>
            <a:r>
              <a:rPr lang="ru-RU" dirty="0">
                <a:latin typeface="Times New Roman" panose="02020603050405020304" pitchFamily="18" charset="0"/>
                <a:cs typeface="Times New Roman" panose="02020603050405020304" pitchFamily="18" charset="0"/>
              </a:rPr>
              <a:t>.</a:t>
            </a:r>
          </a:p>
          <a:p>
            <a:pPr algn="just" rtl="0"/>
            <a:r>
              <a:rPr lang="ru-RU" b="1" dirty="0" err="1">
                <a:latin typeface="Times New Roman" panose="02020603050405020304" pitchFamily="18" charset="0"/>
                <a:cs typeface="Times New Roman" panose="02020603050405020304" pitchFamily="18" charset="0"/>
              </a:rPr>
              <a:t>Икемділік</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физикалық</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жабдықты</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басқарусыз</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негізгі</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есептеу</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ресурстарына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қол</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жеткізу</a:t>
            </a:r>
            <a:r>
              <a:rPr lang="ru-RU" dirty="0">
                <a:latin typeface="Times New Roman" panose="02020603050405020304" pitchFamily="18" charset="0"/>
                <a:cs typeface="Times New Roman" panose="02020603050405020304" pitchFamily="18" charset="0"/>
              </a:rPr>
              <a:t>.</a:t>
            </a:r>
          </a:p>
          <a:p>
            <a:pPr algn="just" rtl="0"/>
            <a:r>
              <a:rPr lang="ru-RU" b="1" dirty="0" err="1">
                <a:latin typeface="Times New Roman" panose="02020603050405020304" pitchFamily="18" charset="0"/>
                <a:cs typeface="Times New Roman" panose="02020603050405020304" pitchFamily="18" charset="0"/>
              </a:rPr>
              <a:t>Пайдалану</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үшін</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төлем</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моделі</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пайдаланушылар</a:t>
            </a:r>
            <a:r>
              <a:rPr lang="ru-RU" dirty="0">
                <a:latin typeface="Times New Roman" panose="02020603050405020304" pitchFamily="18" charset="0"/>
                <a:cs typeface="Times New Roman" panose="02020603050405020304" pitchFamily="18" charset="0"/>
              </a:rPr>
              <a:t> тек </a:t>
            </a:r>
            <a:r>
              <a:rPr lang="ru-RU" dirty="0" err="1">
                <a:latin typeface="Times New Roman" panose="02020603050405020304" pitchFamily="18" charset="0"/>
                <a:cs typeface="Times New Roman" panose="02020603050405020304" pitchFamily="18" charset="0"/>
              </a:rPr>
              <a:t>тұтынатын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ресурстар</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үшін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төлейді</a:t>
            </a:r>
            <a:r>
              <a:rPr lang="ru-RU" dirty="0">
                <a:latin typeface="Times New Roman" panose="02020603050405020304" pitchFamily="18" charset="0"/>
                <a:cs typeface="Times New Roman" panose="02020603050405020304" pitchFamily="18" charset="0"/>
              </a:rPr>
              <a:t>.</a:t>
            </a:r>
          </a:p>
          <a:p>
            <a:pPr algn="just" rtl="0"/>
            <a:r>
              <a:rPr lang="ru-RU" dirty="0" err="1">
                <a:latin typeface="Times New Roman" panose="02020603050405020304" pitchFamily="18" charset="0"/>
                <a:cs typeface="Times New Roman" panose="02020603050405020304" pitchFamily="18" charset="0"/>
              </a:rPr>
              <a:t>Мысалдар</a:t>
            </a:r>
            <a:r>
              <a:rPr lang="ru-RU"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Amazon Web Services (AWS) EC2, Microsoft Azure </a:t>
            </a:r>
            <a:r>
              <a:rPr lang="ru-RU" dirty="0" err="1">
                <a:latin typeface="Times New Roman" panose="02020603050405020304" pitchFamily="18" charset="0"/>
                <a:cs typeface="Times New Roman" panose="02020603050405020304" pitchFamily="18" charset="0"/>
              </a:rPr>
              <a:t>виртуалды</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машиналары</a:t>
            </a:r>
            <a:r>
              <a:rPr lang="ru-RU"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Google Compute Engine.</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0656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95680" y="287801"/>
            <a:ext cx="10058400" cy="799319"/>
          </a:xfrm>
        </p:spPr>
        <p:txBody>
          <a:bodyPr/>
          <a:lstStyle/>
          <a:p>
            <a:pPr algn="l" rtl="0"/>
            <a:r>
              <a:rPr lang="en-US" b="1" u="sng" dirty="0">
                <a:latin typeface="Times New Roman" panose="02020603050405020304" pitchFamily="18" charset="0"/>
                <a:cs typeface="Times New Roman" panose="02020603050405020304" pitchFamily="18" charset="0"/>
              </a:rPr>
              <a:t>Бұлттық қызмет үлгілері</a:t>
            </a:r>
            <a:endParaRPr lang="ru-RU"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1066800" y="1294257"/>
            <a:ext cx="10058400" cy="2157855"/>
          </a:xfrm>
        </p:spPr>
        <p:txBody>
          <a:bodyPr>
            <a:normAutofit/>
          </a:bodyPr>
          <a:lstStyle/>
          <a:p>
            <a:pPr algn="l" rtl="0"/>
            <a:r>
              <a:rPr lang="en-US" b="1" u="sng" dirty="0">
                <a:latin typeface="Times New Roman" panose="02020603050405020304" pitchFamily="18" charset="0"/>
                <a:cs typeface="Times New Roman" panose="02020603050405020304" pitchFamily="18" charset="0"/>
              </a:rPr>
              <a:t>Қызмет ретінде платформа (PaaS</a:t>
            </a:r>
            <a:r>
              <a:rPr lang="en-US" b="1" u="sng" dirty="0"/>
              <a:t>)</a:t>
            </a:r>
            <a:endParaRPr lang="ru-RU" b="1" u="sng"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957" y="4629597"/>
            <a:ext cx="3010844" cy="129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028" y="2373185"/>
            <a:ext cx="2978837" cy="1921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120090" y="1984495"/>
            <a:ext cx="6360709" cy="3416320"/>
          </a:xfrm>
          <a:prstGeom prst="rect">
            <a:avLst/>
          </a:prstGeom>
          <a:noFill/>
        </p:spPr>
        <p:txBody>
          <a:bodyPr wrap="square" rtlCol="0">
            <a:spAutoFit/>
          </a:bodyPr>
          <a:lstStyle/>
          <a:p>
            <a:pPr algn="just" rtl="0"/>
            <a:r>
              <a:rPr lang="ru-RU" b="1" dirty="0" err="1">
                <a:latin typeface="Times New Roman" panose="02020603050405020304" pitchFamily="18" charset="0"/>
                <a:cs typeface="Times New Roman" panose="02020603050405020304" pitchFamily="18" charset="0"/>
              </a:rPr>
              <a:t>Сипаттама</a:t>
            </a:r>
            <a:r>
              <a:rPr lang="ru-RU"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PaaS </a:t>
            </a:r>
            <a:r>
              <a:rPr lang="ru-RU" dirty="0" err="1">
                <a:latin typeface="Times New Roman" panose="02020603050405020304" pitchFamily="18" charset="0"/>
                <a:cs typeface="Times New Roman" panose="02020603050405020304" pitchFamily="18" charset="0"/>
              </a:rPr>
              <a:t>клиенттерге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негізгі</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инфрақұрылыммен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айналыспай-ақ</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қосымшаларды</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әзірлеуге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іске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қосуға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және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басқаруға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мүмкіндік</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беретін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платформаны</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ұсынады</a:t>
            </a:r>
            <a:r>
              <a:rPr lang="ru-RU" dirty="0">
                <a:latin typeface="Times New Roman" panose="02020603050405020304" pitchFamily="18" charset="0"/>
                <a:cs typeface="Times New Roman" panose="02020603050405020304" pitchFamily="18" charset="0"/>
              </a:rPr>
              <a:t>.</a:t>
            </a:r>
          </a:p>
          <a:p>
            <a:pPr algn="just" rtl="0"/>
            <a:r>
              <a:rPr lang="ru-RU" b="1" dirty="0" err="1">
                <a:latin typeface="Times New Roman" panose="02020603050405020304" pitchFamily="18" charset="0"/>
                <a:cs typeface="Times New Roman" panose="02020603050405020304" pitchFamily="18" charset="0"/>
              </a:rPr>
              <a:t>Негізгі</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функциялар</a:t>
            </a:r>
            <a:r>
              <a:rPr lang="ru-RU" dirty="0">
                <a:latin typeface="Times New Roman" panose="02020603050405020304" pitchFamily="18" charset="0"/>
                <a:cs typeface="Times New Roman" panose="02020603050405020304" pitchFamily="18" charset="0"/>
              </a:rPr>
              <a:t>:</a:t>
            </a:r>
          </a:p>
          <a:p>
            <a:pPr algn="just" rtl="0"/>
            <a:r>
              <a:rPr lang="ru-RU" b="1" dirty="0" err="1">
                <a:latin typeface="Times New Roman" panose="02020603050405020304" pitchFamily="18" charset="0"/>
                <a:cs typeface="Times New Roman" panose="02020603050405020304" pitchFamily="18" charset="0"/>
              </a:rPr>
              <a:t>Әзірлеу</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құралдары</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қосымшаларды</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құруға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тексеруге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және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орналастыруға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арналған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құралдарды</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қамтиды</a:t>
            </a:r>
            <a:r>
              <a:rPr lang="ru-RU" dirty="0">
                <a:latin typeface="Times New Roman" panose="02020603050405020304" pitchFamily="18" charset="0"/>
                <a:cs typeface="Times New Roman" panose="02020603050405020304" pitchFamily="18" charset="0"/>
              </a:rPr>
              <a:t>.</a:t>
            </a:r>
          </a:p>
          <a:p>
            <a:pPr algn="just" rtl="0"/>
            <a:r>
              <a:rPr lang="ru-RU" b="1" dirty="0" err="1">
                <a:latin typeface="Times New Roman" panose="02020603050405020304" pitchFamily="18" charset="0"/>
                <a:cs typeface="Times New Roman" panose="02020603050405020304" pitchFamily="18" charset="0"/>
              </a:rPr>
              <a:t>Автоматты</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орналастыру</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қолданбаларды</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орналастыру</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процесін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жеңілдетеді</a:t>
            </a:r>
            <a:r>
              <a:rPr lang="ru-RU" dirty="0">
                <a:latin typeface="Times New Roman" panose="02020603050405020304" pitchFamily="18" charset="0"/>
                <a:cs typeface="Times New Roman" panose="02020603050405020304" pitchFamily="18" charset="0"/>
              </a:rPr>
              <a:t>.</a:t>
            </a:r>
          </a:p>
          <a:p>
            <a:pPr algn="just" rtl="0"/>
            <a:r>
              <a:rPr lang="ru-RU" b="1" dirty="0" err="1">
                <a:latin typeface="Times New Roman" panose="02020603050405020304" pitchFamily="18" charset="0"/>
                <a:cs typeface="Times New Roman" panose="02020603050405020304" pitchFamily="18" charset="0"/>
              </a:rPr>
              <a:t>Масштабтау</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және</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қол</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жетімділік</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қолданбалардың</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оңай</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масштабталуы</a:t>
            </a:r>
            <a:r>
              <a:rPr lang="ru-RU" dirty="0">
                <a:latin typeface="Times New Roman" panose="02020603050405020304" pitchFamily="18" charset="0"/>
                <a:cs typeface="Times New Roman" panose="02020603050405020304" pitchFamily="18" charset="0"/>
              </a:rPr>
              <a:t> мен </a:t>
            </a:r>
            <a:r>
              <a:rPr lang="ru-RU" dirty="0" err="1">
                <a:latin typeface="Times New Roman" panose="02020603050405020304" pitchFamily="18" charset="0"/>
                <a:cs typeface="Times New Roman" panose="02020603050405020304" pitchFamily="18" charset="0"/>
              </a:rPr>
              <a:t>қол</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жетімділігін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қамтамасыз</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етеді</a:t>
            </a:r>
            <a:r>
              <a:rPr lang="ru-RU" dirty="0">
                <a:latin typeface="Times New Roman" panose="02020603050405020304" pitchFamily="18" charset="0"/>
                <a:cs typeface="Times New Roman" panose="02020603050405020304" pitchFamily="18" charset="0"/>
              </a:rPr>
              <a:t>.</a:t>
            </a:r>
          </a:p>
          <a:p>
            <a:pPr algn="just" rtl="0"/>
            <a:r>
              <a:rPr lang="ru-RU" dirty="0" err="1">
                <a:latin typeface="Times New Roman" panose="02020603050405020304" pitchFamily="18" charset="0"/>
                <a:cs typeface="Times New Roman" panose="02020603050405020304" pitchFamily="18" charset="0"/>
              </a:rPr>
              <a:t>Мысалдар</a:t>
            </a:r>
            <a:r>
              <a:rPr lang="ru-RU"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Heroku, Google App Engine, Microsoft Azure </a:t>
            </a:r>
            <a:r>
              <a:rPr lang="ru-RU" dirty="0" err="1">
                <a:latin typeface="Times New Roman" panose="02020603050405020304" pitchFamily="18" charset="0"/>
                <a:cs typeface="Times New Roman" panose="02020603050405020304" pitchFamily="18" charset="0"/>
              </a:rPr>
              <a:t>қолданба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қызметі</a:t>
            </a:r>
            <a:r>
              <a:rPr lang="ru-RU"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19818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95680" y="335280"/>
            <a:ext cx="10058400" cy="690880"/>
          </a:xfrm>
        </p:spPr>
        <p:txBody>
          <a:bodyPr>
            <a:normAutofit fontScale="90000"/>
          </a:bodyPr>
          <a:lstStyle/>
          <a:p>
            <a:pPr algn="l" rtl="0"/>
            <a:r>
              <a:rPr lang="en-US" b="1" u="sng" dirty="0">
                <a:latin typeface="Times New Roman" panose="02020603050405020304" pitchFamily="18" charset="0"/>
                <a:cs typeface="Times New Roman" panose="02020603050405020304" pitchFamily="18" charset="0"/>
              </a:rPr>
              <a:t>Бұлттық қызмет үлгілері</a:t>
            </a:r>
            <a:endParaRPr lang="ru-RU" b="1" u="sng"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625225" y="1446106"/>
            <a:ext cx="7055735" cy="4649893"/>
          </a:xfrm>
        </p:spPr>
        <p:txBody>
          <a:bodyPr>
            <a:normAutofit fontScale="92500" lnSpcReduction="10000"/>
          </a:bodyPr>
          <a:lstStyle/>
          <a:p>
            <a:pPr algn="just" rtl="0"/>
            <a:r>
              <a:rPr lang="en-US" b="1" u="sng" dirty="0">
                <a:solidFill>
                  <a:schemeClr val="tx1"/>
                </a:solidFill>
                <a:latin typeface="Times New Roman" panose="02020603050405020304" pitchFamily="18" charset="0"/>
                <a:cs typeface="Times New Roman" panose="02020603050405020304" pitchFamily="18" charset="0"/>
              </a:rPr>
              <a:t>Бағдарлама қызмет ретінде (SaaS)</a:t>
            </a:r>
            <a:endParaRPr lang="ru-RU" b="1" u="sng" dirty="0">
              <a:solidFill>
                <a:schemeClr val="tx1"/>
              </a:solidFill>
              <a:latin typeface="Times New Roman" panose="02020603050405020304" pitchFamily="18" charset="0"/>
              <a:cs typeface="Times New Roman" panose="02020603050405020304" pitchFamily="18" charset="0"/>
            </a:endParaRPr>
          </a:p>
          <a:p>
            <a:pPr algn="just" rtl="0"/>
            <a:r>
              <a:rPr lang="ru-RU" b="1" dirty="0" err="1">
                <a:solidFill>
                  <a:schemeClr val="tx1"/>
                </a:solidFill>
                <a:latin typeface="Times New Roman" panose="02020603050405020304" pitchFamily="18" charset="0"/>
                <a:cs typeface="Times New Roman" panose="02020603050405020304" pitchFamily="18" charset="0"/>
              </a:rPr>
              <a:t>Сипаттама</a:t>
            </a:r>
            <a:r>
              <a:rPr lang="ru-RU" b="1"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SaaS </a:t>
            </a:r>
            <a:r>
              <a:rPr lang="ru-RU" dirty="0" err="1">
                <a:solidFill>
                  <a:schemeClr val="tx1"/>
                </a:solidFill>
                <a:latin typeface="Times New Roman" panose="02020603050405020304" pitchFamily="18" charset="0"/>
                <a:cs typeface="Times New Roman" panose="02020603050405020304" pitchFamily="18" charset="0"/>
              </a:rPr>
              <a:t>жазылым</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негізінде</a:t>
            </a:r>
            <a:r>
              <a:rPr lang="ru-RU" dirty="0">
                <a:solidFill>
                  <a:schemeClr val="tx1"/>
                </a:solidFill>
                <a:latin typeface="Times New Roman" panose="02020603050405020304" pitchFamily="18" charset="0"/>
                <a:cs typeface="Times New Roman" panose="02020603050405020304" pitchFamily="18" charset="0"/>
              </a:rPr>
              <a:t> Интернет </a:t>
            </a:r>
            <a:r>
              <a:rPr lang="ru-RU" dirty="0" err="1">
                <a:solidFill>
                  <a:schemeClr val="tx1"/>
                </a:solidFill>
                <a:latin typeface="Times New Roman" panose="02020603050405020304" pitchFamily="18" charset="0"/>
                <a:cs typeface="Times New Roman" panose="02020603050405020304" pitchFamily="18" charset="0"/>
              </a:rPr>
              <a:t>арқылы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бағдарламалық</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қосымшаларды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ұсынады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Пайдаланушылар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бұл</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қолданбаларға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Бағдарламалық</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құралды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орнатуды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немесе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техникалық</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қызмет</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көрсетуді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қажет</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етпей-ақ</a:t>
            </a:r>
            <a:r>
              <a:rPr lang="ru-RU" dirty="0">
                <a:solidFill>
                  <a:schemeClr val="tx1"/>
                </a:solidFill>
                <a:latin typeface="Times New Roman" panose="02020603050405020304" pitchFamily="18" charset="0"/>
                <a:cs typeface="Times New Roman" panose="02020603050405020304" pitchFamily="18" charset="0"/>
              </a:rPr>
              <a:t> веб-</a:t>
            </a:r>
            <a:r>
              <a:rPr lang="ru-RU" dirty="0" err="1">
                <a:solidFill>
                  <a:schemeClr val="tx1"/>
                </a:solidFill>
                <a:latin typeface="Times New Roman" panose="02020603050405020304" pitchFamily="18" charset="0"/>
                <a:cs typeface="Times New Roman" panose="02020603050405020304" pitchFamily="18" charset="0"/>
              </a:rPr>
              <a:t>шолғыш</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арқылы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қол</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жеткізе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алады</a:t>
            </a:r>
            <a:r>
              <a:rPr lang="ru-RU" dirty="0">
                <a:solidFill>
                  <a:schemeClr val="tx1"/>
                </a:solidFill>
                <a:latin typeface="Times New Roman" panose="02020603050405020304" pitchFamily="18" charset="0"/>
                <a:cs typeface="Times New Roman" panose="02020603050405020304" pitchFamily="18" charset="0"/>
              </a:rPr>
              <a:t>.</a:t>
            </a:r>
          </a:p>
          <a:p>
            <a:pPr algn="just" rtl="0"/>
            <a:r>
              <a:rPr lang="ru-RU" b="1" dirty="0" err="1">
                <a:solidFill>
                  <a:schemeClr val="tx1"/>
                </a:solidFill>
                <a:latin typeface="Times New Roman" panose="02020603050405020304" pitchFamily="18" charset="0"/>
                <a:cs typeface="Times New Roman" panose="02020603050405020304" pitchFamily="18" charset="0"/>
              </a:rPr>
              <a:t>Негізгі</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функциялар</a:t>
            </a:r>
            <a:r>
              <a:rPr lang="ru-RU" dirty="0">
                <a:solidFill>
                  <a:schemeClr val="tx1"/>
                </a:solidFill>
                <a:latin typeface="Times New Roman" panose="02020603050405020304" pitchFamily="18" charset="0"/>
                <a:cs typeface="Times New Roman" panose="02020603050405020304" pitchFamily="18" charset="0"/>
              </a:rPr>
              <a:t>:</a:t>
            </a:r>
          </a:p>
          <a:p>
            <a:pPr algn="just" rtl="0"/>
            <a:r>
              <a:rPr lang="ru-RU" b="1" dirty="0" err="1">
                <a:solidFill>
                  <a:schemeClr val="tx1"/>
                </a:solidFill>
                <a:latin typeface="Times New Roman" panose="02020603050405020304" pitchFamily="18" charset="0"/>
                <a:cs typeface="Times New Roman" panose="02020603050405020304" pitchFamily="18" charset="0"/>
              </a:rPr>
              <a:t>Қол</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жетімділік</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Интернетке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қосылған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кез-келген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құрылғыдан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және</a:t>
            </a:r>
            <a:r>
              <a:rPr lang="ru-RU" dirty="0">
                <a:solidFill>
                  <a:schemeClr val="tx1"/>
                </a:solidFill>
                <a:latin typeface="Times New Roman" panose="02020603050405020304" pitchFamily="18" charset="0"/>
                <a:cs typeface="Times New Roman" panose="02020603050405020304" pitchFamily="18" charset="0"/>
              </a:rPr>
              <a:t> веб-</a:t>
            </a:r>
            <a:r>
              <a:rPr lang="ru-RU" dirty="0" err="1">
                <a:solidFill>
                  <a:schemeClr val="tx1"/>
                </a:solidFill>
                <a:latin typeface="Times New Roman" panose="02020603050405020304" pitchFamily="18" charset="0"/>
                <a:cs typeface="Times New Roman" panose="02020603050405020304" pitchFamily="18" charset="0"/>
              </a:rPr>
              <a:t>шолғыштан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қол</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жетімді</a:t>
            </a:r>
            <a:r>
              <a:rPr lang="ru-RU" dirty="0">
                <a:solidFill>
                  <a:schemeClr val="tx1"/>
                </a:solidFill>
                <a:latin typeface="Times New Roman" panose="02020603050405020304" pitchFamily="18" charset="0"/>
                <a:cs typeface="Times New Roman" panose="02020603050405020304" pitchFamily="18" charset="0"/>
              </a:rPr>
              <a:t>.</a:t>
            </a:r>
          </a:p>
          <a:p>
            <a:pPr algn="just" rtl="0"/>
            <a:r>
              <a:rPr lang="ru-RU" b="1" dirty="0" err="1">
                <a:solidFill>
                  <a:schemeClr val="tx1"/>
                </a:solidFill>
                <a:latin typeface="Times New Roman" panose="02020603050405020304" pitchFamily="18" charset="0"/>
                <a:cs typeface="Times New Roman" panose="02020603050405020304" pitchFamily="18" charset="0"/>
              </a:rPr>
              <a:t>Автоматты</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жаңартулар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жеткізушілер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техникалық</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қызмет</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көрсету</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және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жаңартулармен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айналысады</a:t>
            </a:r>
            <a:r>
              <a:rPr lang="ru-RU" dirty="0">
                <a:solidFill>
                  <a:schemeClr val="tx1"/>
                </a:solidFill>
                <a:latin typeface="Times New Roman" panose="02020603050405020304" pitchFamily="18" charset="0"/>
                <a:cs typeface="Times New Roman" panose="02020603050405020304" pitchFamily="18" charset="0"/>
              </a:rPr>
              <a:t>.</a:t>
            </a:r>
          </a:p>
          <a:p>
            <a:pPr algn="just" rtl="0"/>
            <a:r>
              <a:rPr lang="ru-RU" b="1" dirty="0" err="1">
                <a:solidFill>
                  <a:schemeClr val="tx1"/>
                </a:solidFill>
                <a:latin typeface="Times New Roman" panose="02020603050405020304" pitchFamily="18" charset="0"/>
                <a:cs typeface="Times New Roman" panose="02020603050405020304" pitchFamily="18" charset="0"/>
              </a:rPr>
              <a:t>Көп</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қолданушы</a:t>
            </a:r>
            <a:r>
              <a:rPr lang="ru-RU" b="1"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режимі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бірнеше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қолданушы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бірдей</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қолданба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данасын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қолдана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алады</a:t>
            </a:r>
            <a:r>
              <a:rPr lang="ru-RU" dirty="0">
                <a:solidFill>
                  <a:schemeClr val="tx1"/>
                </a:solidFill>
                <a:latin typeface="Times New Roman" panose="02020603050405020304" pitchFamily="18" charset="0"/>
                <a:cs typeface="Times New Roman" panose="02020603050405020304" pitchFamily="18" charset="0"/>
              </a:rPr>
              <a:t>.</a:t>
            </a:r>
          </a:p>
          <a:p>
            <a:pPr algn="just" rtl="0"/>
            <a:r>
              <a:rPr lang="ru-RU" dirty="0" err="1">
                <a:solidFill>
                  <a:schemeClr val="tx1"/>
                </a:solidFill>
                <a:latin typeface="Times New Roman" panose="02020603050405020304" pitchFamily="18" charset="0"/>
                <a:cs typeface="Times New Roman" panose="02020603050405020304" pitchFamily="18" charset="0"/>
              </a:rPr>
              <a:t>Мысалдар</a:t>
            </a:r>
            <a:r>
              <a:rPr lang="ru-RU"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Google Workspace, Microsoft 365, Salesforce, Dropbox.</a:t>
            </a:r>
            <a:endParaRPr lang="ru-RU" dirty="0">
              <a:solidFill>
                <a:schemeClr val="tx1"/>
              </a:solidFill>
            </a:endParaRPr>
          </a:p>
          <a:p>
            <a:pPr algn="just" rtl="0"/>
            <a:endParaRPr lang="ru-RU"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6668" y="1845734"/>
            <a:ext cx="4021867" cy="2118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669" y="4248940"/>
            <a:ext cx="3791706" cy="1743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746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6800" y="232011"/>
            <a:ext cx="10058400" cy="895749"/>
          </a:xfrm>
        </p:spPr>
        <p:txBody>
          <a:bodyPr/>
          <a:lstStyle/>
          <a:p>
            <a:pPr algn="l" rtl="0"/>
            <a:r>
              <a:rPr lang="en-US" b="1" u="sng" dirty="0">
                <a:latin typeface="Times New Roman" panose="02020603050405020304" pitchFamily="18" charset="0"/>
                <a:cs typeface="Times New Roman" panose="02020603050405020304" pitchFamily="18" charset="0"/>
              </a:rPr>
              <a:t>Бұлттық қызмет үлгілері</a:t>
            </a:r>
            <a:endParaRPr lang="ru-RU"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1097280" y="1310640"/>
            <a:ext cx="6156136" cy="365760"/>
          </a:xfrm>
        </p:spPr>
        <p:txBody>
          <a:bodyPr>
            <a:normAutofit/>
          </a:bodyPr>
          <a:lstStyle/>
          <a:p>
            <a:pPr algn="l" rtl="0"/>
            <a:r>
              <a:rPr lang="ru-RU" b="1" u="sng" dirty="0" err="1">
                <a:latin typeface="Times New Roman" panose="02020603050405020304" pitchFamily="18" charset="0"/>
                <a:cs typeface="Times New Roman" panose="02020603050405020304" pitchFamily="18" charset="0"/>
              </a:rPr>
              <a:t>Қызмет</a:t>
            </a:r>
            <a:r>
              <a:rPr lang="ru-RU" b="1" u="sng" dirty="0">
                <a:latin typeface="Times New Roman" panose="02020603050405020304" pitchFamily="18" charset="0"/>
                <a:cs typeface="Times New Roman" panose="02020603050405020304" pitchFamily="18" charset="0"/>
              </a:rPr>
              <a:t> </a:t>
            </a:r>
            <a:r>
              <a:rPr lang="ru-RU" b="1" u="sng" dirty="0" err="1">
                <a:latin typeface="Times New Roman" panose="02020603050405020304" pitchFamily="18" charset="0"/>
                <a:cs typeface="Times New Roman" panose="02020603050405020304" pitchFamily="18" charset="0"/>
              </a:rPr>
              <a:t>ретінде</a:t>
            </a:r>
            <a:r>
              <a:rPr lang="ru-RU" b="1" u="sng" dirty="0">
                <a:latin typeface="Times New Roman" panose="02020603050405020304" pitchFamily="18" charset="0"/>
                <a:cs typeface="Times New Roman" panose="02020603050405020304" pitchFamily="18" charset="0"/>
              </a:rPr>
              <a:t> </a:t>
            </a:r>
            <a:r>
              <a:rPr lang="ru-RU" b="1" u="sng" dirty="0" err="1">
                <a:latin typeface="Times New Roman" panose="02020603050405020304" pitchFamily="18" charset="0"/>
                <a:cs typeface="Times New Roman" panose="02020603050405020304" pitchFamily="18" charset="0"/>
              </a:rPr>
              <a:t>жұмыс</a:t>
            </a:r>
            <a:r>
              <a:rPr lang="ru-RU" b="1" u="sng" dirty="0">
                <a:latin typeface="Times New Roman" panose="02020603050405020304" pitchFamily="18" charset="0"/>
                <a:cs typeface="Times New Roman" panose="02020603050405020304" pitchFamily="18" charset="0"/>
              </a:rPr>
              <a:t> </a:t>
            </a:r>
            <a:r>
              <a:rPr lang="ru-RU" b="1" u="sng" dirty="0" err="1">
                <a:latin typeface="Times New Roman" panose="02020603050405020304" pitchFamily="18" charset="0"/>
                <a:cs typeface="Times New Roman" panose="02020603050405020304" pitchFamily="18" charset="0"/>
              </a:rPr>
              <a:t>үстелі</a:t>
            </a:r>
            <a:r>
              <a:rPr lang="ru-RU" b="1" u="sng" dirty="0">
                <a:latin typeface="Times New Roman" panose="02020603050405020304" pitchFamily="18" charset="0"/>
                <a:cs typeface="Times New Roman" panose="02020603050405020304" pitchFamily="18" charset="0"/>
              </a:rPr>
              <a:t> (</a:t>
            </a:r>
            <a:r>
              <a:rPr lang="en-US" b="1" u="sng" dirty="0">
                <a:latin typeface="Times New Roman" panose="02020603050405020304" pitchFamily="18" charset="0"/>
                <a:cs typeface="Times New Roman" panose="02020603050405020304" pitchFamily="18" charset="0"/>
              </a:rPr>
              <a:t>DaaS)</a:t>
            </a:r>
            <a:endParaRPr lang="ru-RU" dirty="0"/>
          </a:p>
        </p:txBody>
      </p:sp>
      <p:sp>
        <p:nvSpPr>
          <p:cNvPr id="6" name="TextBox 5"/>
          <p:cNvSpPr txBox="1"/>
          <p:nvPr/>
        </p:nvSpPr>
        <p:spPr>
          <a:xfrm>
            <a:off x="1097280" y="1869070"/>
            <a:ext cx="7284720" cy="1754326"/>
          </a:xfrm>
          <a:prstGeom prst="rect">
            <a:avLst/>
          </a:prstGeom>
          <a:noFill/>
        </p:spPr>
        <p:txBody>
          <a:bodyPr wrap="square" rtlCol="0">
            <a:spAutoFit/>
          </a:bodyPr>
          <a:lstStyle/>
          <a:p>
            <a:pPr algn="just" rtl="0"/>
            <a:r>
              <a:rPr lang="en-US" b="1" dirty="0">
                <a:latin typeface="Times New Roman" panose="02020603050405020304" pitchFamily="18" charset="0"/>
                <a:cs typeface="Times New Roman" panose="02020603050405020304" pitchFamily="18" charset="0"/>
              </a:rPr>
              <a:t>Desktop as a Service (DaaS) - </a:t>
            </a:r>
            <a:r>
              <a:rPr lang="kk-KZ" dirty="0">
                <a:latin typeface="Times New Roman" panose="02020603050405020304" pitchFamily="18" charset="0"/>
                <a:cs typeface="Times New Roman" panose="02020603050405020304" pitchFamily="18" charset="0"/>
              </a:rPr>
              <a:t>бұлтты есептеу қызметінің моделі, ол қашықтағы серверде орналасқан және Интернет арқылы қол жетімді виртуалды жұмыс үстелдерін ұсынады. Қолданбаларды іске қосудың және жергілікті құрылғыларда деректерді сақтаудың орнына пайдаланушылар бұлтта орналасқан Виртуалды жұмыс үстелінен жұмыс үстелі ортасы мен қолданбаларына қол жеткізе алады.</a:t>
            </a:r>
            <a:endParaRPr lang="ru-RU" dirty="0">
              <a:latin typeface="Times New Roman" panose="02020603050405020304" pitchFamily="18" charset="0"/>
              <a:cs typeface="Times New Roman" panose="02020603050405020304" pitchFamily="18" charset="0"/>
            </a:endParaRPr>
          </a:p>
        </p:txBody>
      </p:sp>
      <p:pic>
        <p:nvPicPr>
          <p:cNvPr id="8" name="Рисунок 7">
            <a:extLst>
              <a:ext uri="{FF2B5EF4-FFF2-40B4-BE49-F238E27FC236}">
                <a16:creationId xmlns:a16="http://schemas.microsoft.com/office/drawing/2014/main" id="{3602815F-1C40-8082-807F-4CBEBD6C8CCB}"/>
              </a:ext>
            </a:extLst>
          </p:cNvPr>
          <p:cNvPicPr>
            <a:picLocks noChangeAspect="1"/>
          </p:cNvPicPr>
          <p:nvPr/>
        </p:nvPicPr>
        <p:blipFill>
          <a:blip r:embed="rId2"/>
          <a:stretch>
            <a:fillRect/>
          </a:stretch>
        </p:blipFill>
        <p:spPr>
          <a:xfrm>
            <a:off x="8656158" y="527088"/>
            <a:ext cx="3237256" cy="2950808"/>
          </a:xfrm>
          <a:prstGeom prst="rect">
            <a:avLst/>
          </a:prstGeom>
        </p:spPr>
      </p:pic>
      <p:pic>
        <p:nvPicPr>
          <p:cNvPr id="10" name="Рисунок 9">
            <a:extLst>
              <a:ext uri="{FF2B5EF4-FFF2-40B4-BE49-F238E27FC236}">
                <a16:creationId xmlns:a16="http://schemas.microsoft.com/office/drawing/2014/main" id="{D3A5088C-1EFE-2E8A-D643-E4F0635032EA}"/>
              </a:ext>
            </a:extLst>
          </p:cNvPr>
          <p:cNvPicPr>
            <a:picLocks noChangeAspect="1"/>
          </p:cNvPicPr>
          <p:nvPr/>
        </p:nvPicPr>
        <p:blipFill>
          <a:blip r:embed="rId3"/>
          <a:stretch>
            <a:fillRect/>
          </a:stretch>
        </p:blipFill>
        <p:spPr>
          <a:xfrm>
            <a:off x="8656157" y="3623396"/>
            <a:ext cx="3237257" cy="2330364"/>
          </a:xfrm>
          <a:prstGeom prst="rect">
            <a:avLst/>
          </a:prstGeom>
        </p:spPr>
      </p:pic>
    </p:spTree>
    <p:extLst>
      <p:ext uri="{BB962C8B-B14F-4D97-AF65-F5344CB8AC3E}">
        <p14:creationId xmlns:p14="http://schemas.microsoft.com/office/powerpoint/2010/main" val="2911830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2000" y="79213"/>
            <a:ext cx="10058400" cy="895749"/>
          </a:xfrm>
        </p:spPr>
        <p:txBody>
          <a:bodyPr/>
          <a:lstStyle/>
          <a:p>
            <a:pPr algn="l" rtl="0"/>
            <a:r>
              <a:rPr lang="en-US" b="1" u="sng" dirty="0">
                <a:latin typeface="Times New Roman" panose="02020603050405020304" pitchFamily="18" charset="0"/>
                <a:cs typeface="Times New Roman" panose="02020603050405020304" pitchFamily="18" charset="0"/>
              </a:rPr>
              <a:t>Бұлттық қызмет үлгілері</a:t>
            </a:r>
            <a:endParaRPr lang="ru-RU"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924560" y="1157822"/>
            <a:ext cx="6156136" cy="365760"/>
          </a:xfrm>
        </p:spPr>
        <p:txBody>
          <a:bodyPr>
            <a:normAutofit/>
          </a:bodyPr>
          <a:lstStyle/>
          <a:p>
            <a:pPr algn="l" rtl="0"/>
            <a:r>
              <a:rPr lang="ru-RU" b="1" u="sng" dirty="0" err="1">
                <a:latin typeface="Times New Roman" panose="02020603050405020304" pitchFamily="18" charset="0"/>
                <a:cs typeface="Times New Roman" panose="02020603050405020304" pitchFamily="18" charset="0"/>
              </a:rPr>
              <a:t>Қызмет</a:t>
            </a:r>
            <a:r>
              <a:rPr lang="ru-RU" b="1" u="sng" dirty="0">
                <a:latin typeface="Times New Roman" panose="02020603050405020304" pitchFamily="18" charset="0"/>
                <a:cs typeface="Times New Roman" panose="02020603050405020304" pitchFamily="18" charset="0"/>
              </a:rPr>
              <a:t> </a:t>
            </a:r>
            <a:r>
              <a:rPr lang="ru-RU" b="1" u="sng" dirty="0" err="1">
                <a:latin typeface="Times New Roman" panose="02020603050405020304" pitchFamily="18" charset="0"/>
                <a:cs typeface="Times New Roman" panose="02020603050405020304" pitchFamily="18" charset="0"/>
              </a:rPr>
              <a:t>ретінде</a:t>
            </a:r>
            <a:r>
              <a:rPr lang="ru-RU" b="1" u="sng" dirty="0">
                <a:latin typeface="Times New Roman" panose="02020603050405020304" pitchFamily="18" charset="0"/>
                <a:cs typeface="Times New Roman" panose="02020603050405020304" pitchFamily="18" charset="0"/>
              </a:rPr>
              <a:t> </a:t>
            </a:r>
            <a:r>
              <a:rPr lang="ru-RU" b="1" u="sng" dirty="0" err="1">
                <a:latin typeface="Times New Roman" panose="02020603050405020304" pitchFamily="18" charset="0"/>
                <a:cs typeface="Times New Roman" panose="02020603050405020304" pitchFamily="18" charset="0"/>
              </a:rPr>
              <a:t>жұмыс</a:t>
            </a:r>
            <a:r>
              <a:rPr lang="ru-RU" b="1" u="sng" dirty="0">
                <a:latin typeface="Times New Roman" panose="02020603050405020304" pitchFamily="18" charset="0"/>
                <a:cs typeface="Times New Roman" panose="02020603050405020304" pitchFamily="18" charset="0"/>
              </a:rPr>
              <a:t> </a:t>
            </a:r>
            <a:r>
              <a:rPr lang="ru-RU" b="1" u="sng" dirty="0" err="1">
                <a:latin typeface="Times New Roman" panose="02020603050405020304" pitchFamily="18" charset="0"/>
                <a:cs typeface="Times New Roman" panose="02020603050405020304" pitchFamily="18" charset="0"/>
              </a:rPr>
              <a:t>үстелі</a:t>
            </a:r>
            <a:r>
              <a:rPr lang="ru-RU" b="1" u="sng" dirty="0">
                <a:latin typeface="Times New Roman" panose="02020603050405020304" pitchFamily="18" charset="0"/>
                <a:cs typeface="Times New Roman" panose="02020603050405020304" pitchFamily="18" charset="0"/>
              </a:rPr>
              <a:t> (</a:t>
            </a:r>
            <a:r>
              <a:rPr lang="en-US" b="1" u="sng" dirty="0">
                <a:latin typeface="Times New Roman" panose="02020603050405020304" pitchFamily="18" charset="0"/>
                <a:cs typeface="Times New Roman" panose="02020603050405020304" pitchFamily="18" charset="0"/>
              </a:rPr>
              <a:t>DaaS)</a:t>
            </a:r>
            <a:endParaRPr lang="ru-RU" dirty="0"/>
          </a:p>
        </p:txBody>
      </p:sp>
      <p:sp>
        <p:nvSpPr>
          <p:cNvPr id="6" name="TextBox 5"/>
          <p:cNvSpPr txBox="1"/>
          <p:nvPr/>
        </p:nvSpPr>
        <p:spPr>
          <a:xfrm>
            <a:off x="416560" y="1706443"/>
            <a:ext cx="8158480" cy="3970318"/>
          </a:xfrm>
          <a:prstGeom prst="rect">
            <a:avLst/>
          </a:prstGeom>
          <a:noFill/>
        </p:spPr>
        <p:txBody>
          <a:bodyPr wrap="square" rtlCol="0">
            <a:spAutoFit/>
          </a:bodyPr>
          <a:lstStyle/>
          <a:p>
            <a:pPr algn="just" rtl="0"/>
            <a:r>
              <a:rPr lang="ru-RU" b="1" dirty="0" err="1">
                <a:latin typeface="Times New Roman" panose="02020603050405020304" pitchFamily="18" charset="0"/>
                <a:cs typeface="Times New Roman" panose="02020603050405020304" pitchFamily="18" charset="0"/>
              </a:rPr>
              <a:t>Пайдалану</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жағдайлары</a:t>
            </a:r>
            <a:r>
              <a:rPr lang="ru-RU"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just" rtl="0"/>
            <a:r>
              <a:rPr lang="ru-RU" b="1" dirty="0" err="1">
                <a:latin typeface="Times New Roman" panose="02020603050405020304" pitchFamily="18" charset="0"/>
                <a:cs typeface="Times New Roman" panose="02020603050405020304" pitchFamily="18" charset="0"/>
              </a:rPr>
              <a:t>Қашықтан</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жұмыс</a:t>
            </a:r>
            <a:r>
              <a:rPr lang="ru-RU"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DaaS </a:t>
            </a:r>
            <a:r>
              <a:rPr lang="ru-RU" dirty="0" err="1">
                <a:latin typeface="Times New Roman" panose="02020603050405020304" pitchFamily="18" charset="0"/>
                <a:cs typeface="Times New Roman" panose="02020603050405020304" pitchFamily="18" charset="0"/>
              </a:rPr>
              <a:t>кез-келген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жерден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жұмыс</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үстеліне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қол</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жетімділікті</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қамтамасыз</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ету</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арқылы</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қашықтан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жұмыс</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істеуді</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жеңілдетеді</a:t>
            </a:r>
            <a:r>
              <a:rPr lang="ru-RU"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rtl="0"/>
            <a:r>
              <a:rPr lang="en-US" b="1" dirty="0">
                <a:latin typeface="Times New Roman" panose="02020603050405020304" pitchFamily="18" charset="0"/>
                <a:cs typeface="Times New Roman" panose="02020603050405020304" pitchFamily="18" charset="0"/>
              </a:rPr>
              <a:t>BYOD( </a:t>
            </a:r>
            <a:r>
              <a:rPr lang="ru-RU" b="1" dirty="0" err="1">
                <a:latin typeface="Times New Roman" panose="02020603050405020304" pitchFamily="18" charset="0"/>
                <a:cs typeface="Times New Roman" panose="02020603050405020304" pitchFamily="18" charset="0"/>
              </a:rPr>
              <a:t>өз</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құрылғыңызды</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әкеліңіз</a:t>
            </a:r>
            <a:r>
              <a:rPr lang="ru-RU" b="1"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қызметкерлерге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корпоративтік</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жұмыс</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үстелдеріне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қауіпсіз</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қол</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жеткізу</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үшін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өз</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құрылғыларын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пайдалануға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мүмкіндік</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береді</a:t>
            </a:r>
            <a:r>
              <a:rPr lang="ru-RU"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rtl="0"/>
            <a:r>
              <a:rPr lang="ru-RU" b="1" dirty="0" err="1">
                <a:latin typeface="Times New Roman" panose="02020603050405020304" pitchFamily="18" charset="0"/>
                <a:cs typeface="Times New Roman" panose="02020603050405020304" pitchFamily="18" charset="0"/>
              </a:rPr>
              <a:t>Уақытша</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немесе</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маусымдық</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жұмыс</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күші</a:t>
            </a:r>
            <a:r>
              <a:rPr lang="ru-RU" b="1"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қысқа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мерзімді</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пайдалану</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үшін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жұмыс</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үстелдерін</a:t>
            </a:r>
            <a:r>
              <a:rPr lang="ru-RU" dirty="0">
                <a:latin typeface="Times New Roman" panose="02020603050405020304" pitchFamily="18" charset="0"/>
                <a:cs typeface="Times New Roman" panose="02020603050405020304" pitchFamily="18" charset="0"/>
              </a:rPr>
              <a:t> тез </a:t>
            </a:r>
            <a:r>
              <a:rPr lang="ru-RU" dirty="0" err="1">
                <a:latin typeface="Times New Roman" panose="02020603050405020304" pitchFamily="18" charset="0"/>
                <a:cs typeface="Times New Roman" panose="02020603050405020304" pitchFamily="18" charset="0"/>
              </a:rPr>
              <a:t>дайындауды</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қажет</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ететін</a:t>
            </a:r>
            <a:r>
              <a:rPr lang="ru-RU" dirty="0">
                <a:latin typeface="Times New Roman" panose="02020603050405020304" pitchFamily="18" charset="0"/>
                <a:cs typeface="Times New Roman" panose="02020603050405020304" pitchFamily="18" charset="0"/>
              </a:rPr>
              <a:t> бизнес </a:t>
            </a:r>
            <a:r>
              <a:rPr lang="ru-RU" dirty="0" err="1">
                <a:latin typeface="Times New Roman" panose="02020603050405020304" pitchFamily="18" charset="0"/>
                <a:cs typeface="Times New Roman" panose="02020603050405020304" pitchFamily="18" charset="0"/>
              </a:rPr>
              <a:t>үшін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өте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қолайлы</a:t>
            </a:r>
            <a:r>
              <a:rPr lang="ru-RU"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rtl="0"/>
            <a:endParaRPr lang="en-US" dirty="0">
              <a:latin typeface="Times New Roman" panose="02020603050405020304" pitchFamily="18" charset="0"/>
              <a:cs typeface="Times New Roman" panose="02020603050405020304" pitchFamily="18" charset="0"/>
            </a:endParaRPr>
          </a:p>
          <a:p>
            <a:pPr algn="just" rtl="0"/>
            <a:r>
              <a:rPr lang="en-US" b="1" dirty="0">
                <a:latin typeface="Times New Roman" panose="02020603050405020304" pitchFamily="18" charset="0"/>
                <a:cs typeface="Times New Roman" panose="02020603050405020304" pitchFamily="18" charset="0"/>
              </a:rPr>
              <a:t>DAAS </a:t>
            </a:r>
            <a:r>
              <a:rPr lang="ru-RU" b="1" dirty="0" err="1">
                <a:latin typeface="Times New Roman" panose="02020603050405020304" pitchFamily="18" charset="0"/>
                <a:cs typeface="Times New Roman" panose="02020603050405020304" pitchFamily="18" charset="0"/>
              </a:rPr>
              <a:t>жеткізушілерінің</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мысалдары</a:t>
            </a:r>
            <a:r>
              <a:rPr lang="ru-RU"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lgn="just" rtl="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Amazon </a:t>
            </a:r>
            <a:r>
              <a:rPr lang="ru-RU" dirty="0" err="1">
                <a:latin typeface="Times New Roman" panose="02020603050405020304" pitchFamily="18" charset="0"/>
                <a:cs typeface="Times New Roman" panose="02020603050405020304" pitchFamily="18" charset="0"/>
              </a:rPr>
              <a:t>жұмыс</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кеңістігі</a:t>
            </a:r>
            <a:endParaRPr lang="en-US" dirty="0">
              <a:latin typeface="Times New Roman" panose="02020603050405020304" pitchFamily="18" charset="0"/>
              <a:cs typeface="Times New Roman" panose="02020603050405020304" pitchFamily="18" charset="0"/>
            </a:endParaRPr>
          </a:p>
          <a:p>
            <a:pPr marL="285750" indent="-285750" algn="just" rtl="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Microsoft Azure </a:t>
            </a:r>
            <a:r>
              <a:rPr lang="ru-RU" dirty="0" err="1">
                <a:latin typeface="Times New Roman" panose="02020603050405020304" pitchFamily="18" charset="0"/>
                <a:cs typeface="Times New Roman" panose="02020603050405020304" pitchFamily="18" charset="0"/>
              </a:rPr>
              <a:t>виртуалды</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жұмыс</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үстелі</a:t>
            </a:r>
            <a:endParaRPr lang="en-US" dirty="0">
              <a:latin typeface="Times New Roman" panose="02020603050405020304" pitchFamily="18" charset="0"/>
              <a:cs typeface="Times New Roman" panose="02020603050405020304" pitchFamily="18" charset="0"/>
            </a:endParaRPr>
          </a:p>
          <a:p>
            <a:pPr marL="285750" indent="-285750" algn="just" rtl="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Citrix </a:t>
            </a:r>
            <a:r>
              <a:rPr lang="ru-RU" dirty="0" err="1">
                <a:latin typeface="Times New Roman" panose="02020603050405020304" pitchFamily="18" charset="0"/>
                <a:cs typeface="Times New Roman" panose="02020603050405020304" pitchFamily="18" charset="0"/>
              </a:rPr>
              <a:t>виртуалды</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қосымшалары</a:t>
            </a:r>
            <a:r>
              <a:rPr lang="ru-RU" dirty="0">
                <a:latin typeface="Times New Roman" panose="02020603050405020304" pitchFamily="18" charset="0"/>
                <a:cs typeface="Times New Roman" panose="02020603050405020304" pitchFamily="18" charset="0"/>
              </a:rPr>
              <a:t> мен </a:t>
            </a:r>
            <a:r>
              <a:rPr lang="ru-RU" dirty="0" err="1">
                <a:latin typeface="Times New Roman" panose="02020603050405020304" pitchFamily="18" charset="0"/>
                <a:cs typeface="Times New Roman" panose="02020603050405020304" pitchFamily="18" charset="0"/>
              </a:rPr>
              <a:t>жұмыс</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үстелдері</a:t>
            </a:r>
            <a:endParaRPr lang="en-US" dirty="0">
              <a:latin typeface="Times New Roman" panose="02020603050405020304" pitchFamily="18" charset="0"/>
              <a:cs typeface="Times New Roman" panose="02020603050405020304" pitchFamily="18" charset="0"/>
            </a:endParaRPr>
          </a:p>
          <a:p>
            <a:pPr marL="285750" indent="-285750" algn="just" rtl="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VMware Horizon Cloud</a:t>
            </a:r>
          </a:p>
        </p:txBody>
      </p:sp>
      <p:pic>
        <p:nvPicPr>
          <p:cNvPr id="8" name="Рисунок 7">
            <a:extLst>
              <a:ext uri="{FF2B5EF4-FFF2-40B4-BE49-F238E27FC236}">
                <a16:creationId xmlns:a16="http://schemas.microsoft.com/office/drawing/2014/main" id="{3602815F-1C40-8082-807F-4CBEBD6C8CCB}"/>
              </a:ext>
            </a:extLst>
          </p:cNvPr>
          <p:cNvPicPr>
            <a:picLocks noChangeAspect="1"/>
          </p:cNvPicPr>
          <p:nvPr/>
        </p:nvPicPr>
        <p:blipFill>
          <a:blip r:embed="rId2"/>
          <a:stretch>
            <a:fillRect/>
          </a:stretch>
        </p:blipFill>
        <p:spPr>
          <a:xfrm>
            <a:off x="8656158" y="527088"/>
            <a:ext cx="3237256" cy="2950808"/>
          </a:xfrm>
          <a:prstGeom prst="rect">
            <a:avLst/>
          </a:prstGeom>
        </p:spPr>
      </p:pic>
      <p:pic>
        <p:nvPicPr>
          <p:cNvPr id="10" name="Рисунок 9">
            <a:extLst>
              <a:ext uri="{FF2B5EF4-FFF2-40B4-BE49-F238E27FC236}">
                <a16:creationId xmlns:a16="http://schemas.microsoft.com/office/drawing/2014/main" id="{D3A5088C-1EFE-2E8A-D643-E4F0635032EA}"/>
              </a:ext>
            </a:extLst>
          </p:cNvPr>
          <p:cNvPicPr>
            <a:picLocks noChangeAspect="1"/>
          </p:cNvPicPr>
          <p:nvPr/>
        </p:nvPicPr>
        <p:blipFill>
          <a:blip r:embed="rId3"/>
          <a:stretch>
            <a:fillRect/>
          </a:stretch>
        </p:blipFill>
        <p:spPr>
          <a:xfrm>
            <a:off x="8656157" y="3623396"/>
            <a:ext cx="3237257" cy="2330364"/>
          </a:xfrm>
          <a:prstGeom prst="rect">
            <a:avLst/>
          </a:prstGeom>
        </p:spPr>
      </p:pic>
    </p:spTree>
    <p:extLst>
      <p:ext uri="{BB962C8B-B14F-4D97-AF65-F5344CB8AC3E}">
        <p14:creationId xmlns:p14="http://schemas.microsoft.com/office/powerpoint/2010/main" val="1315037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6800" y="232011"/>
            <a:ext cx="10058400" cy="895749"/>
          </a:xfrm>
        </p:spPr>
        <p:txBody>
          <a:bodyPr/>
          <a:lstStyle/>
          <a:p>
            <a:pPr algn="l" rtl="0"/>
            <a:r>
              <a:rPr lang="en-US" b="1" u="sng" dirty="0">
                <a:latin typeface="Times New Roman" panose="02020603050405020304" pitchFamily="18" charset="0"/>
                <a:cs typeface="Times New Roman" panose="02020603050405020304" pitchFamily="18" charset="0"/>
              </a:rPr>
              <a:t>Бұлттық қызмет үлгілері</a:t>
            </a:r>
            <a:endParaRPr lang="ru-RU"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097280" y="1869070"/>
            <a:ext cx="10058400" cy="2585323"/>
          </a:xfrm>
          <a:prstGeom prst="rect">
            <a:avLst/>
          </a:prstGeom>
          <a:noFill/>
        </p:spPr>
        <p:txBody>
          <a:bodyPr wrap="square" rtlCol="0">
            <a:spAutoFit/>
          </a:bodyPr>
          <a:lstStyle/>
          <a:p>
            <a:pPr algn="just" rtl="0"/>
            <a:r>
              <a:rPr lang="kk-KZ" dirty="0">
                <a:latin typeface="Times New Roman" panose="02020603050405020304" pitchFamily="18" charset="0"/>
                <a:cs typeface="Times New Roman" panose="02020603050405020304" pitchFamily="18" charset="0"/>
              </a:rPr>
              <a:t>Бұл техникалық қызмет көрсету модельдері пайдаланушыларға абстракция мен басқару жауапкершілігінің әртүрлі деңгейлерін ұсынады. </a:t>
            </a:r>
          </a:p>
          <a:p>
            <a:pPr algn="just" rtl="0"/>
            <a:r>
              <a:rPr lang="en-US" b="1" dirty="0">
                <a:latin typeface="Times New Roman" panose="02020603050405020304" pitchFamily="18" charset="0"/>
                <a:cs typeface="Times New Roman" panose="02020603050405020304" pitchFamily="18" charset="0"/>
              </a:rPr>
              <a:t>IaaS</a:t>
            </a:r>
            <a:r>
              <a:rPr lang="en-US" dirty="0">
                <a:latin typeface="Times New Roman" panose="02020603050405020304" pitchFamily="18" charset="0"/>
                <a:cs typeface="Times New Roman" panose="02020603050405020304" pitchFamily="18" charset="0"/>
              </a:rPr>
              <a:t> </a:t>
            </a:r>
            <a:r>
              <a:rPr lang="kk-KZ" dirty="0">
                <a:latin typeface="Times New Roman" panose="02020603050405020304" pitchFamily="18" charset="0"/>
                <a:cs typeface="Times New Roman" panose="02020603050405020304" pitchFamily="18" charset="0"/>
              </a:rPr>
              <a:t>Инфрақұрылым компоненттерін барынша бақылауды қамтамасыз етеді, </a:t>
            </a:r>
            <a:endParaRPr lang="en-US" dirty="0">
              <a:latin typeface="Times New Roman" panose="02020603050405020304" pitchFamily="18" charset="0"/>
              <a:cs typeface="Times New Roman" panose="02020603050405020304" pitchFamily="18" charset="0"/>
            </a:endParaRPr>
          </a:p>
          <a:p>
            <a:pPr algn="just" rtl="0"/>
            <a:r>
              <a:rPr lang="en-US" b="1" dirty="0">
                <a:latin typeface="Times New Roman" panose="02020603050405020304" pitchFamily="18" charset="0"/>
                <a:cs typeface="Times New Roman" panose="02020603050405020304" pitchFamily="18" charset="0"/>
              </a:rPr>
              <a:t>PaaS</a:t>
            </a:r>
            <a:r>
              <a:rPr lang="en-US" dirty="0">
                <a:latin typeface="Times New Roman" panose="02020603050405020304" pitchFamily="18" charset="0"/>
                <a:cs typeface="Times New Roman" panose="02020603050405020304" pitchFamily="18" charset="0"/>
              </a:rPr>
              <a:t> </a:t>
            </a:r>
            <a:r>
              <a:rPr lang="kk-KZ" dirty="0">
                <a:latin typeface="Times New Roman" panose="02020603050405020304" pitchFamily="18" charset="0"/>
                <a:cs typeface="Times New Roman" panose="02020603050405020304" pitchFamily="18" charset="0"/>
              </a:rPr>
              <a:t>қолданбаларды әзірлеуге назар аудару үшін негізгі инфрақұрылымның көп бөлігін дерексіз қалдырады және </a:t>
            </a:r>
            <a:endParaRPr lang="en-US" dirty="0">
              <a:latin typeface="Times New Roman" panose="02020603050405020304" pitchFamily="18" charset="0"/>
              <a:cs typeface="Times New Roman" panose="02020603050405020304" pitchFamily="18" charset="0"/>
            </a:endParaRPr>
          </a:p>
          <a:p>
            <a:pPr algn="just" rtl="0"/>
            <a:r>
              <a:rPr lang="en-US" b="1" dirty="0">
                <a:latin typeface="Times New Roman" panose="02020603050405020304" pitchFamily="18" charset="0"/>
                <a:cs typeface="Times New Roman" panose="02020603050405020304" pitchFamily="18" charset="0"/>
              </a:rPr>
              <a:t>SaaS</a:t>
            </a:r>
            <a:r>
              <a:rPr lang="en-US" dirty="0">
                <a:latin typeface="Times New Roman" panose="02020603050405020304" pitchFamily="18" charset="0"/>
                <a:cs typeface="Times New Roman" panose="02020603050405020304" pitchFamily="18" charset="0"/>
              </a:rPr>
              <a:t> </a:t>
            </a:r>
            <a:r>
              <a:rPr lang="kk-KZ" dirty="0">
                <a:latin typeface="Times New Roman" panose="02020603050405020304" pitchFamily="18" charset="0"/>
                <a:cs typeface="Times New Roman" panose="02020603050405020304" pitchFamily="18" charset="0"/>
              </a:rPr>
              <a:t>пайдаланушыдан талап етілетін Инфрақұрылым немесе бағдарламалық қамтамасыз ету қызметінсіз толық басқарылатын қолданбаларды ұсынады.</a:t>
            </a:r>
            <a:endParaRPr lang="en-US" dirty="0">
              <a:latin typeface="Times New Roman" panose="02020603050405020304" pitchFamily="18" charset="0"/>
              <a:cs typeface="Times New Roman" panose="02020603050405020304" pitchFamily="18" charset="0"/>
            </a:endParaRPr>
          </a:p>
          <a:p>
            <a:pPr algn="just" rtl="0"/>
            <a:r>
              <a:rPr lang="en-US" b="1" dirty="0">
                <a:latin typeface="Times New Roman" panose="02020603050405020304" pitchFamily="18" charset="0"/>
                <a:cs typeface="Times New Roman" panose="02020603050405020304" pitchFamily="18" charset="0"/>
              </a:rPr>
              <a:t>DaaS</a:t>
            </a:r>
            <a:r>
              <a:rPr lang="en-US"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жұмыс</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үстелін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басқаруды</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жеңілдету</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қолжетімділікті</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арттыру</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және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әртүрлі</a:t>
            </a:r>
            <a:r>
              <a:rPr lang="ru-RU" dirty="0">
                <a:latin typeface="Times New Roman" panose="02020603050405020304" pitchFamily="18" charset="0"/>
                <a:cs typeface="Times New Roman" panose="02020603050405020304" pitchFamily="18" charset="0"/>
              </a:rPr>
              <a:t> бизнес </a:t>
            </a:r>
            <a:r>
              <a:rPr lang="ru-RU" dirty="0" err="1">
                <a:latin typeface="Times New Roman" panose="02020603050405020304" pitchFamily="18" charset="0"/>
                <a:cs typeface="Times New Roman" panose="02020603050405020304" pitchFamily="18" charset="0"/>
              </a:rPr>
              <a:t>және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қашықтан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жұмыс</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сценарийлері</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үшін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икемді</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шешімді</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қамтамасыз</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ету</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қабілетімен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танымал</a:t>
            </a:r>
            <a:r>
              <a:rPr lang="ru-RU"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26795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597051" y="2854676"/>
            <a:ext cx="7559864" cy="2854411"/>
          </a:xfrm>
        </p:spPr>
        <p:txBody>
          <a:bodyPr>
            <a:normAutofit/>
          </a:bodyPr>
          <a:lstStyle/>
          <a:p>
            <a:pPr algn="just"/>
            <a:r>
              <a:rPr lang="kk-KZ" dirty="0">
                <a:solidFill>
                  <a:schemeClr val="tx1"/>
                </a:solidFill>
                <a:latin typeface="Times New Roman" panose="02020603050405020304" pitchFamily="18" charset="0"/>
                <a:cs typeface="Times New Roman" panose="02020603050405020304" pitchFamily="18" charset="0"/>
              </a:rPr>
              <a:t>Интернетті басқаратын орталық орган жоқ; әр түрлі ұйымдар оның әр түрлі бөліктеріне иелік етеді. Интернетті бастапқыда АҚШ үкіметінің жетілдірілген ғылыми жобалар агенттігі (</a:t>
            </a:r>
            <a:r>
              <a:rPr lang="en-US" dirty="0">
                <a:solidFill>
                  <a:schemeClr val="tx1"/>
                </a:solidFill>
                <a:latin typeface="Times New Roman" panose="02020603050405020304" pitchFamily="18" charset="0"/>
                <a:cs typeface="Times New Roman" panose="02020603050405020304" pitchFamily="18" charset="0"/>
              </a:rPr>
              <a:t>ARPA) 1960 </a:t>
            </a:r>
            <a:r>
              <a:rPr lang="kk-KZ" dirty="0">
                <a:solidFill>
                  <a:schemeClr val="tx1"/>
                </a:solidFill>
                <a:latin typeface="Times New Roman" panose="02020603050405020304" pitchFamily="18" charset="0"/>
                <a:cs typeface="Times New Roman" panose="02020603050405020304" pitchFamily="18" charset="0"/>
              </a:rPr>
              <a:t>жылдары жоспарлаған.</a:t>
            </a:r>
            <a:endParaRPr lang="en-US" dirty="0">
              <a:solidFill>
                <a:schemeClr val="tx1"/>
              </a:solidFill>
              <a:latin typeface="Times New Roman" panose="02020603050405020304" pitchFamily="18" charset="0"/>
              <a:cs typeface="Times New Roman" panose="02020603050405020304" pitchFamily="18" charset="0"/>
            </a:endParaRPr>
          </a:p>
          <a:p>
            <a:pPr algn="just"/>
            <a:r>
              <a:rPr lang="ru-RU" b="1" dirty="0">
                <a:solidFill>
                  <a:schemeClr val="tx1"/>
                </a:solidFill>
                <a:latin typeface="Times New Roman" panose="02020603050405020304" pitchFamily="18" charset="0"/>
                <a:cs typeface="Times New Roman" panose="02020603050405020304" pitchFamily="18" charset="0"/>
              </a:rPr>
              <a:t>Б</a:t>
            </a:r>
            <a:r>
              <a:rPr lang="kk-KZ" b="1" dirty="0">
                <a:solidFill>
                  <a:schemeClr val="tx1"/>
                </a:solidFill>
                <a:latin typeface="Times New Roman" panose="02020603050405020304" pitchFamily="18" charset="0"/>
                <a:cs typeface="Times New Roman" panose="02020603050405020304" pitchFamily="18" charset="0"/>
              </a:rPr>
              <a:t>үкіләлемдік </a:t>
            </a:r>
            <a:r>
              <a:rPr lang="en-US" b="1" dirty="0" err="1">
                <a:solidFill>
                  <a:schemeClr val="tx1"/>
                </a:solidFill>
                <a:latin typeface="Times New Roman" panose="02020603050405020304" pitchFamily="18" charset="0"/>
                <a:cs typeface="Times New Roman" panose="02020603050405020304" pitchFamily="18" charset="0"/>
              </a:rPr>
              <a:t>желі</a:t>
            </a:r>
            <a:r>
              <a:rPr lang="en-US" b="1"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(немесе </a:t>
            </a:r>
            <a:r>
              <a:rPr lang="en-US" dirty="0" err="1">
                <a:solidFill>
                  <a:schemeClr val="tx1"/>
                </a:solidFill>
                <a:latin typeface="Times New Roman" panose="02020603050405020304" pitchFamily="18" charset="0"/>
                <a:cs typeface="Times New Roman" panose="02020603050405020304" pitchFamily="18" charset="0"/>
              </a:rPr>
              <a:t>қысқаша</a:t>
            </a:r>
            <a:r>
              <a:rPr lang="en-US" dirty="0">
                <a:solidFill>
                  <a:schemeClr val="tx1"/>
                </a:solidFill>
                <a:latin typeface="Times New Roman" panose="02020603050405020304" pitchFamily="18" charset="0"/>
                <a:cs typeface="Times New Roman" panose="02020603050405020304" pitchFamily="18" charset="0"/>
              </a:rPr>
              <a:t> «Web») HTTP деп аталатын компьютерлік желі протоколы арқылы бір-бірімен байланыса </a:t>
            </a:r>
            <a:r>
              <a:rPr lang="en-US" dirty="0" err="1">
                <a:solidFill>
                  <a:schemeClr val="tx1"/>
                </a:solidFill>
                <a:latin typeface="Times New Roman" panose="02020603050405020304" pitchFamily="18" charset="0"/>
                <a:cs typeface="Times New Roman" panose="02020603050405020304" pitchFamily="18" charset="0"/>
              </a:rPr>
              <a:t>алатын</a:t>
            </a:r>
            <a:r>
              <a:rPr lang="en-US" dirty="0">
                <a:solidFill>
                  <a:schemeClr val="tx1"/>
                </a:solidFill>
                <a:latin typeface="Times New Roman" panose="02020603050405020304" pitchFamily="18" charset="0"/>
                <a:cs typeface="Times New Roman" panose="02020603050405020304" pitchFamily="18" charset="0"/>
              </a:rPr>
              <a:t> </a:t>
            </a:r>
            <a:r>
              <a:rPr lang="kk-KZ" dirty="0">
                <a:solidFill>
                  <a:schemeClr val="tx1"/>
                </a:solidFill>
                <a:latin typeface="Times New Roman" panose="02020603050405020304" pitchFamily="18" charset="0"/>
                <a:cs typeface="Times New Roman" panose="02020603050405020304" pitchFamily="18" charset="0"/>
              </a:rPr>
              <a:t>и</a:t>
            </a:r>
            <a:r>
              <a:rPr lang="en-US" dirty="0" err="1">
                <a:solidFill>
                  <a:schemeClr val="tx1"/>
                </a:solidFill>
                <a:latin typeface="Times New Roman" panose="02020603050405020304" pitchFamily="18" charset="0"/>
                <a:cs typeface="Times New Roman" panose="02020603050405020304" pitchFamily="18" charset="0"/>
              </a:rPr>
              <a:t>нтернеттегі</a:t>
            </a:r>
            <a:r>
              <a:rPr lang="en-US" dirty="0">
                <a:solidFill>
                  <a:schemeClr val="tx1"/>
                </a:solidFill>
                <a:latin typeface="Times New Roman" panose="02020603050405020304" pitchFamily="18" charset="0"/>
                <a:cs typeface="Times New Roman" panose="02020603050405020304" pitchFamily="18" charset="0"/>
              </a:rPr>
              <a:t> компьютерлердің бөлігін білдіреді. Барлық браузерлер басқа компьютерлерден веб-беттерді сұрау және алу үшін HTTP пайдаланады.</a:t>
            </a:r>
            <a:endParaRPr lang="ru-RU" dirty="0">
              <a:solidFill>
                <a:schemeClr val="tx1"/>
              </a:solidFill>
              <a:latin typeface="Times New Roman" panose="02020603050405020304" pitchFamily="18" charset="0"/>
              <a:cs typeface="Times New Roman" panose="02020603050405020304" pitchFamily="18" charset="0"/>
            </a:endParaRPr>
          </a:p>
          <a:p>
            <a:pPr lvl="0" algn="just" rtl="0"/>
            <a:endParaRPr lang="ru-RU" dirty="0"/>
          </a:p>
        </p:txBody>
      </p:sp>
      <p:sp>
        <p:nvSpPr>
          <p:cNvPr id="7" name="Объект 2"/>
          <p:cNvSpPr>
            <a:spLocks noGrp="1"/>
          </p:cNvSpPr>
          <p:nvPr>
            <p:ph type="title"/>
          </p:nvPr>
        </p:nvSpPr>
        <p:spPr>
          <a:xfrm>
            <a:off x="796668" y="436880"/>
            <a:ext cx="10058400" cy="643108"/>
          </a:xfrm>
        </p:spPr>
        <p:txBody>
          <a:bodyPr>
            <a:normAutofit/>
          </a:bodyPr>
          <a:lstStyle/>
          <a:p>
            <a:pPr algn="l" rtl="0"/>
            <a:r>
              <a:rPr lang="en-US" sz="3600" dirty="0"/>
              <a:t>1. </a:t>
            </a:r>
            <a:r>
              <a:rPr lang="en-US" sz="3600" dirty="0">
                <a:latin typeface="Times New Roman" panose="02020603050405020304" pitchFamily="18" charset="0"/>
                <a:cs typeface="Times New Roman" panose="02020603050405020304" pitchFamily="18" charset="0"/>
              </a:rPr>
              <a:t>Интернетті тиімді пайдалану.</a:t>
            </a:r>
            <a:endParaRPr lang="ru-RU" sz="3600"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233" y="1685925"/>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758" y="3823456"/>
            <a:ext cx="2673850" cy="1497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3597051" y="1327394"/>
            <a:ext cx="7587049" cy="148500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ClrTx/>
              <a:buFontTx/>
              <a:buNone/>
            </a:pPr>
            <a:r>
              <a:rPr lang="kk-KZ" sz="2000" b="1" dirty="0">
                <a:solidFill>
                  <a:schemeClr val="tx1"/>
                </a:solidFill>
                <a:latin typeface="Times New Roman" panose="02020603050405020304" pitchFamily="18" charset="0"/>
                <a:cs typeface="Times New Roman" panose="02020603050405020304" pitchFamily="18" charset="0"/>
              </a:rPr>
              <a:t>Интернет технологиясы </a:t>
            </a:r>
            <a:r>
              <a:rPr lang="kk-KZ" sz="2000" dirty="0">
                <a:solidFill>
                  <a:schemeClr val="tx1"/>
                </a:solidFill>
                <a:latin typeface="Times New Roman" panose="02020603050405020304" pitchFamily="18" charset="0"/>
                <a:cs typeface="Times New Roman" panose="02020603050405020304" pitchFamily="18" charset="0"/>
              </a:rPr>
              <a:t>- бұл интернеттің жұмысын қамтамасыз ететін және пайдаланушыларға компьютерлердің ғаламдық желісі арқылы ақпарат жіберуге, бөлісуге және алуға мүмкіндік беретін технологиялық шешімдер, стандарттар мен құралдардың жиынтығы.</a:t>
            </a:r>
            <a:endParaRPr lang="en-US" sz="2000" kern="1200" dirty="0">
              <a:solidFill>
                <a:schemeClr val="tx1"/>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90677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6800" y="392379"/>
            <a:ext cx="10058400" cy="822960"/>
          </a:xfrm>
        </p:spPr>
        <p:txBody>
          <a:bodyPr/>
          <a:lstStyle/>
          <a:p>
            <a:pPr algn="l" rtl="0"/>
            <a:r>
              <a:rPr lang="ru-RU" dirty="0"/>
              <a:t>2</a:t>
            </a:r>
            <a:r>
              <a:rPr lang="en-US" dirty="0"/>
              <a:t>. </a:t>
            </a:r>
            <a:r>
              <a:rPr lang="en-US" dirty="0">
                <a:solidFill>
                  <a:schemeClr val="tx1"/>
                </a:solidFill>
                <a:latin typeface="Times New Roman" panose="02020603050405020304" pitchFamily="18" charset="0"/>
                <a:cs typeface="Times New Roman" panose="02020603050405020304" pitchFamily="18" charset="0"/>
              </a:rPr>
              <a:t>Интернетті тиімді пайдалану</a:t>
            </a:r>
            <a:endParaRPr lang="ru-RU" dirty="0">
              <a:solidFill>
                <a:schemeClr val="tx1"/>
              </a:solidFill>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863600" y="1723814"/>
            <a:ext cx="7850934" cy="4023360"/>
          </a:xfrm>
        </p:spPr>
        <p:txBody>
          <a:bodyPr>
            <a:normAutofit lnSpcReduction="10000"/>
          </a:bodyPr>
          <a:lstStyle/>
          <a:p>
            <a:pPr algn="just" rtl="0"/>
            <a:r>
              <a:rPr lang="en-US" dirty="0">
                <a:solidFill>
                  <a:schemeClr val="tx1"/>
                </a:solidFill>
                <a:latin typeface="Times New Roman" panose="02020603050405020304" pitchFamily="18" charset="0"/>
                <a:cs typeface="Times New Roman" panose="02020603050405020304" pitchFamily="18" charset="0"/>
              </a:rPr>
              <a:t>Қазіргі әлемді Интернетсіз елестету мүмкін емес. Азық-түлікке тапсырыс беруден бастап компаниялар арасындағы бірнеше миллион долларлық келісімшарттарға дейін.</a:t>
            </a:r>
            <a:endParaRPr lang="ru-RU" dirty="0">
              <a:solidFill>
                <a:schemeClr val="tx1"/>
              </a:solidFill>
              <a:latin typeface="Times New Roman" panose="02020603050405020304" pitchFamily="18" charset="0"/>
              <a:cs typeface="Times New Roman" panose="02020603050405020304" pitchFamily="18" charset="0"/>
            </a:endParaRPr>
          </a:p>
          <a:p>
            <a:pPr algn="just" rtl="0"/>
            <a:r>
              <a:rPr lang="en-US" b="1" dirty="0" err="1">
                <a:solidFill>
                  <a:schemeClr val="tx1"/>
                </a:solidFill>
                <a:latin typeface="Times New Roman" panose="02020603050405020304" pitchFamily="18" charset="0"/>
                <a:cs typeface="Times New Roman" panose="02020603050405020304" pitchFamily="18" charset="0"/>
              </a:rPr>
              <a:t>Байланыс</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матрица</a:t>
            </a:r>
            <a:r>
              <a:rPr lang="ru-RU" b="1" dirty="0" err="1">
                <a:solidFill>
                  <a:schemeClr val="tx1"/>
                </a:solidFill>
                <a:latin typeface="Times New Roman" panose="02020603050405020304" pitchFamily="18" charset="0"/>
                <a:cs typeface="Times New Roman" panose="02020603050405020304" pitchFamily="18" charset="0"/>
              </a:rPr>
              <a:t>сы</a:t>
            </a:r>
            <a:r>
              <a:rPr lang="ru-RU" b="1"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Бұл</a:t>
            </a:r>
            <a:r>
              <a:rPr lang="kk-KZ"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қарым-қатынаста</a:t>
            </a:r>
            <a:r>
              <a:rPr lang="en-US" dirty="0">
                <a:solidFill>
                  <a:schemeClr val="tx1"/>
                </a:solidFill>
                <a:latin typeface="Times New Roman" panose="02020603050405020304" pitchFamily="18" charset="0"/>
                <a:cs typeface="Times New Roman" panose="02020603050405020304" pitchFamily="18" charset="0"/>
              </a:rPr>
              <a:t> қиындықтары бар адамдарды оқытатындарға көмектесуге арналған ғылыми және клиникалық бағалау құралы. Ол адамның қазіргі қарым-қатынас деңгейін түсіреді және болашақ мақсаттарды анықтауға болатын оқу жоспарын ұсынады.</a:t>
            </a:r>
            <a:endParaRPr lang="ru-RU" dirty="0">
              <a:solidFill>
                <a:schemeClr val="tx1"/>
              </a:solidFill>
              <a:latin typeface="Times New Roman" panose="02020603050405020304" pitchFamily="18" charset="0"/>
              <a:cs typeface="Times New Roman" panose="02020603050405020304" pitchFamily="18" charset="0"/>
            </a:endParaRPr>
          </a:p>
          <a:p>
            <a:pPr algn="just" rtl="0"/>
            <a:r>
              <a:rPr lang="en-US" b="1" dirty="0" err="1">
                <a:solidFill>
                  <a:schemeClr val="tx1"/>
                </a:solidFill>
                <a:latin typeface="Times New Roman" panose="02020603050405020304" pitchFamily="18" charset="0"/>
                <a:cs typeface="Times New Roman" panose="02020603050405020304" pitchFamily="18" charset="0"/>
              </a:rPr>
              <a:t>Электрондық</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пошта</a:t>
            </a:r>
            <a:r>
              <a:rPr lang="kk-KZ" b="1"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бұл</a:t>
            </a:r>
            <a:r>
              <a:rPr lang="en-US" dirty="0">
                <a:solidFill>
                  <a:schemeClr val="tx1"/>
                </a:solidFill>
                <a:latin typeface="Times New Roman" panose="02020603050405020304" pitchFamily="18" charset="0"/>
                <a:cs typeface="Times New Roman" panose="02020603050405020304" pitchFamily="18" charset="0"/>
              </a:rPr>
              <a:t> электронды құрылғыларды пайдаланатын адамдар арасында хабарлама алмасу әдісі. Электрондық пошта 1960 жылдары шектеулі түрде қолданыла бастады, бірақ пайдаланушылар тек бір компьютердегі пайдаланушыларға хабарламалар жібере алады, ал кейбір ерте электрондық пошта жүйелері автор мен алушының лезде хабар алмасуға ұқсас бір уақытта желіде болуын талап етті.</a:t>
            </a:r>
            <a:endParaRPr lang="ru-RU" dirty="0">
              <a:solidFill>
                <a:schemeClr val="tx1"/>
              </a:solidFill>
              <a:latin typeface="Times New Roman" panose="02020603050405020304" pitchFamily="18" charset="0"/>
              <a:cs typeface="Times New Roman" panose="02020603050405020304" pitchFamily="18" charset="0"/>
            </a:endParaRPr>
          </a:p>
          <a:p>
            <a:pPr algn="just" rtl="0"/>
            <a:endParaRPr lang="ru-RU" dirty="0"/>
          </a:p>
          <a:p>
            <a:pPr algn="just" rtl="0"/>
            <a:endParaRPr lang="ru-RU"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8058" y="1800225"/>
            <a:ext cx="280987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0445" y="3560496"/>
            <a:ext cx="2705100"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2851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6800" y="364705"/>
            <a:ext cx="10058400" cy="822960"/>
          </a:xfrm>
        </p:spPr>
        <p:txBody>
          <a:bodyPr/>
          <a:lstStyle/>
          <a:p>
            <a:pPr algn="l" rtl="0"/>
            <a:r>
              <a:rPr lang="ru-RU" dirty="0"/>
              <a:t>3</a:t>
            </a:r>
            <a:r>
              <a:rPr lang="en-US" dirty="0"/>
              <a:t>. </a:t>
            </a:r>
            <a:r>
              <a:rPr lang="en-US" dirty="0">
                <a:solidFill>
                  <a:schemeClr val="tx1"/>
                </a:solidFill>
                <a:latin typeface="Times New Roman" panose="02020603050405020304" pitchFamily="18" charset="0"/>
                <a:cs typeface="Times New Roman" panose="02020603050405020304" pitchFamily="18" charset="0"/>
              </a:rPr>
              <a:t>Интернетті тиімді пайдалану</a:t>
            </a:r>
            <a:endParaRPr lang="ru-RU" dirty="0">
              <a:solidFill>
                <a:schemeClr val="tx1"/>
              </a:solidFill>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1066800" y="1646975"/>
            <a:ext cx="7330028" cy="3392385"/>
          </a:xfrm>
        </p:spPr>
        <p:txBody>
          <a:bodyPr>
            <a:normAutofit/>
          </a:bodyPr>
          <a:lstStyle/>
          <a:p>
            <a:pPr algn="just" rtl="0"/>
            <a:r>
              <a:rPr lang="ru-RU" b="1" dirty="0">
                <a:solidFill>
                  <a:schemeClr val="tx1"/>
                </a:solidFill>
                <a:latin typeface="Times New Roman" panose="02020603050405020304" pitchFamily="18" charset="0"/>
                <a:cs typeface="Times New Roman" panose="02020603050405020304" pitchFamily="18" charset="0"/>
              </a:rPr>
              <a:t>Онлайн чат </a:t>
            </a:r>
            <a:r>
              <a:rPr lang="ru-RU" dirty="0" err="1">
                <a:solidFill>
                  <a:schemeClr val="tx1"/>
                </a:solidFill>
                <a:latin typeface="Times New Roman" panose="02020603050405020304" pitchFamily="18" charset="0"/>
                <a:cs typeface="Times New Roman" panose="02020603050405020304" pitchFamily="18" charset="0"/>
              </a:rPr>
              <a:t>жіберушіден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алушыға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нақты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уақыт</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режимінде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мәтіндік</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хабарларды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жіберуді</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қамтамасыз</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ететін</a:t>
            </a:r>
            <a:r>
              <a:rPr lang="ru-RU" dirty="0">
                <a:solidFill>
                  <a:schemeClr val="tx1"/>
                </a:solidFill>
                <a:latin typeface="Times New Roman" panose="02020603050405020304" pitchFamily="18" charset="0"/>
                <a:cs typeface="Times New Roman" panose="02020603050405020304" pitchFamily="18" charset="0"/>
              </a:rPr>
              <a:t> Интернет </a:t>
            </a:r>
            <a:r>
              <a:rPr lang="ru-RU" dirty="0" err="1">
                <a:solidFill>
                  <a:schemeClr val="tx1"/>
                </a:solidFill>
                <a:latin typeface="Times New Roman" panose="02020603050405020304" pitchFamily="18" charset="0"/>
                <a:cs typeface="Times New Roman" panose="02020603050405020304" pitchFamily="18" charset="0"/>
              </a:rPr>
              <a:t>арқылы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байланысудың</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кез</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келген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түріне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сілтеме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жасай</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алады</a:t>
            </a:r>
            <a:r>
              <a:rPr lang="ru-RU" dirty="0">
                <a:solidFill>
                  <a:schemeClr val="tx1"/>
                </a:solidFill>
                <a:latin typeface="Times New Roman" panose="02020603050405020304" pitchFamily="18" charset="0"/>
                <a:cs typeface="Times New Roman" panose="02020603050405020304" pitchFamily="18" charset="0"/>
              </a:rPr>
              <a:t>. Чат </a:t>
            </a:r>
            <a:r>
              <a:rPr lang="ru-RU" dirty="0" err="1">
                <a:solidFill>
                  <a:schemeClr val="tx1"/>
                </a:solidFill>
                <a:latin typeface="Times New Roman" panose="02020603050405020304" pitchFamily="18" charset="0"/>
                <a:cs typeface="Times New Roman" panose="02020603050405020304" pitchFamily="18" charset="0"/>
              </a:rPr>
              <a:t>хабарламалары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әдетте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қысқа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сондықтан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басқа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мүшелер</a:t>
            </a:r>
            <a:r>
              <a:rPr lang="kk-KZ" dirty="0">
                <a:solidFill>
                  <a:schemeClr val="tx1"/>
                </a:solidFill>
                <a:latin typeface="Times New Roman" panose="02020603050405020304" pitchFamily="18" charset="0"/>
                <a:cs typeface="Times New Roman" panose="02020603050405020304" pitchFamily="18" charset="0"/>
              </a:rPr>
              <a:t>і</a:t>
            </a:r>
            <a:r>
              <a:rPr lang="ru-RU" dirty="0">
                <a:solidFill>
                  <a:schemeClr val="tx1"/>
                </a:solidFill>
                <a:latin typeface="Times New Roman" panose="02020603050405020304" pitchFamily="18" charset="0"/>
                <a:cs typeface="Times New Roman" panose="02020603050405020304" pitchFamily="18" charset="0"/>
              </a:rPr>
              <a:t> тез </a:t>
            </a:r>
            <a:r>
              <a:rPr lang="ru-RU" dirty="0" err="1">
                <a:solidFill>
                  <a:schemeClr val="tx1"/>
                </a:solidFill>
                <a:latin typeface="Times New Roman" panose="02020603050405020304" pitchFamily="18" charset="0"/>
                <a:cs typeface="Times New Roman" panose="02020603050405020304" pitchFamily="18" charset="0"/>
              </a:rPr>
              <a:t>жауап</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бере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алады</a:t>
            </a:r>
            <a:r>
              <a:rPr lang="ru-RU" dirty="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algn="just" rtl="0"/>
            <a:endParaRPr lang="en-US" b="1" dirty="0">
              <a:solidFill>
                <a:schemeClr val="tx1"/>
              </a:solidFill>
            </a:endParaRPr>
          </a:p>
          <a:p>
            <a:pPr algn="just" rtl="0"/>
            <a:r>
              <a:rPr lang="en-US" b="1" dirty="0" err="1">
                <a:solidFill>
                  <a:schemeClr val="tx1"/>
                </a:solidFill>
                <a:latin typeface="Times New Roman" panose="02020603050405020304" pitchFamily="18" charset="0"/>
                <a:cs typeface="Times New Roman" panose="02020603050405020304" pitchFamily="18" charset="0"/>
              </a:rPr>
              <a:t>Интернет</a:t>
            </a:r>
            <a:r>
              <a:rPr lang="en-US" b="1" dirty="0">
                <a:solidFill>
                  <a:schemeClr val="tx1"/>
                </a:solidFill>
                <a:latin typeface="Times New Roman" panose="02020603050405020304" pitchFamily="18" charset="0"/>
                <a:cs typeface="Times New Roman" panose="02020603050405020304" pitchFamily="18" charset="0"/>
              </a:rPr>
              <a:t> арқылы дауыс беру протоколы</a:t>
            </a:r>
            <a:r>
              <a:rPr lang="en-US" dirty="0">
                <a:solidFill>
                  <a:schemeClr val="tx1"/>
                </a:solidFill>
                <a:latin typeface="Times New Roman" panose="02020603050405020304" pitchFamily="18" charset="0"/>
                <a:cs typeface="Times New Roman" panose="02020603050405020304" pitchFamily="18" charset="0"/>
              </a:rPr>
              <a:t>(VoIP), сонымен қатар IP телефония деп аталады, </a:t>
            </a:r>
            <a:r>
              <a:rPr lang="kk-KZ" dirty="0">
                <a:solidFill>
                  <a:schemeClr val="tx1"/>
                </a:solidFill>
                <a:latin typeface="Times New Roman" panose="02020603050405020304" pitchFamily="18" charset="0"/>
                <a:cs typeface="Times New Roman" panose="02020603050405020304" pitchFamily="18" charset="0"/>
              </a:rPr>
              <a:t>и</a:t>
            </a:r>
            <a:r>
              <a:rPr lang="en-US" dirty="0" err="1">
                <a:solidFill>
                  <a:schemeClr val="tx1"/>
                </a:solidFill>
                <a:latin typeface="Times New Roman" panose="02020603050405020304" pitchFamily="18" charset="0"/>
                <a:cs typeface="Times New Roman" panose="02020603050405020304" pitchFamily="18" charset="0"/>
              </a:rPr>
              <a:t>нтернет</a:t>
            </a:r>
            <a:r>
              <a:rPr lang="en-US" dirty="0">
                <a:solidFill>
                  <a:schemeClr val="tx1"/>
                </a:solidFill>
                <a:latin typeface="Times New Roman" panose="02020603050405020304" pitchFamily="18" charset="0"/>
                <a:cs typeface="Times New Roman" panose="02020603050405020304" pitchFamily="18" charset="0"/>
              </a:rPr>
              <a:t> протоколы (IP) желілері арқылы дауыстық байланыс пен мультимедиялық сеанстарды жеткізуге арналған әдістер мен технологиялар тобы.</a:t>
            </a:r>
            <a:endParaRPr lang="ru-RU" dirty="0">
              <a:solidFill>
                <a:schemeClr val="tx1"/>
              </a:solidFill>
              <a:latin typeface="Times New Roman" panose="02020603050405020304" pitchFamily="18" charset="0"/>
              <a:cs typeface="Times New Roman" panose="02020603050405020304" pitchFamily="18" charset="0"/>
            </a:endParaRPr>
          </a:p>
          <a:p>
            <a:pPr algn="just" rtl="0"/>
            <a:endParaRPr lang="ru-RU"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4535" y="1685925"/>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4535" y="3625635"/>
            <a:ext cx="2543175"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307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60030" y="469191"/>
            <a:ext cx="10058400" cy="924560"/>
          </a:xfrm>
        </p:spPr>
        <p:txBody>
          <a:bodyPr/>
          <a:lstStyle/>
          <a:p>
            <a:pPr algn="l" rtl="0"/>
            <a:r>
              <a:rPr lang="ru-RU" dirty="0"/>
              <a:t>4</a:t>
            </a:r>
            <a:r>
              <a:rPr lang="en-US" dirty="0"/>
              <a:t>. </a:t>
            </a:r>
            <a:r>
              <a:rPr lang="en-US" dirty="0">
                <a:solidFill>
                  <a:schemeClr val="tx1"/>
                </a:solidFill>
                <a:latin typeface="Times New Roman" panose="02020603050405020304" pitchFamily="18" charset="0"/>
                <a:cs typeface="Times New Roman" panose="02020603050405020304" pitchFamily="18" charset="0"/>
              </a:rPr>
              <a:t>Интернетті тиімді пайдалану</a:t>
            </a:r>
            <a:endParaRPr lang="ru-RU" dirty="0">
              <a:solidFill>
                <a:schemeClr val="tx1"/>
              </a:solidFill>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860030" y="1728442"/>
            <a:ext cx="10295650" cy="1268169"/>
          </a:xfrm>
        </p:spPr>
        <p:txBody>
          <a:bodyPr>
            <a:normAutofit fontScale="92500" lnSpcReduction="10000"/>
          </a:bodyPr>
          <a:lstStyle/>
          <a:p>
            <a:pPr algn="just"/>
            <a:r>
              <a:rPr lang="ru-RU" sz="2400" b="1" dirty="0">
                <a:solidFill>
                  <a:schemeClr val="tx1"/>
                </a:solidFill>
                <a:latin typeface="Times New Roman" panose="02020603050405020304" pitchFamily="18" charset="0"/>
                <a:cs typeface="Times New Roman" panose="02020603050405020304" pitchFamily="18" charset="0"/>
              </a:rPr>
              <a:t>Интернет телефония</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кең</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жолақты</a:t>
            </a:r>
            <a:r>
              <a:rPr lang="ru-RU" sz="2400" dirty="0">
                <a:solidFill>
                  <a:schemeClr val="tx1"/>
                </a:solidFill>
                <a:latin typeface="Times New Roman" panose="02020603050405020304" pitchFamily="18" charset="0"/>
                <a:cs typeface="Times New Roman" panose="02020603050405020304" pitchFamily="18" charset="0"/>
              </a:rPr>
              <a:t> телефония </a:t>
            </a:r>
            <a:r>
              <a:rPr lang="ru-RU" sz="2400" dirty="0" err="1">
                <a:solidFill>
                  <a:schemeClr val="tx1"/>
                </a:solidFill>
                <a:latin typeface="Times New Roman" panose="02020603050405020304" pitchFamily="18" charset="0"/>
                <a:cs typeface="Times New Roman" panose="02020603050405020304" pitchFamily="18" charset="0"/>
              </a:rPr>
              <a:t>және</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кең</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жолақты</a:t>
            </a:r>
            <a:r>
              <a:rPr lang="ru-RU" sz="2400" dirty="0">
                <a:solidFill>
                  <a:schemeClr val="tx1"/>
                </a:solidFill>
                <a:latin typeface="Times New Roman" panose="02020603050405020304" pitchFamily="18" charset="0"/>
                <a:cs typeface="Times New Roman" panose="02020603050405020304" pitchFamily="18" charset="0"/>
              </a:rPr>
              <a:t> телефон </a:t>
            </a:r>
            <a:r>
              <a:rPr lang="ru-RU" sz="2400" dirty="0" err="1">
                <a:solidFill>
                  <a:schemeClr val="tx1"/>
                </a:solidFill>
                <a:latin typeface="Times New Roman" panose="02020603050405020304" pitchFamily="18" charset="0"/>
                <a:cs typeface="Times New Roman" panose="02020603050405020304" pitchFamily="18" charset="0"/>
              </a:rPr>
              <a:t>қызметі</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терминдері</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жалпы</a:t>
            </a:r>
            <a:r>
              <a:rPr lang="ru-RU" sz="2400" dirty="0">
                <a:solidFill>
                  <a:schemeClr val="tx1"/>
                </a:solidFill>
                <a:latin typeface="Times New Roman" panose="02020603050405020304" pitchFamily="18" charset="0"/>
                <a:cs typeface="Times New Roman" panose="02020603050405020304" pitchFamily="18" charset="0"/>
              </a:rPr>
              <a:t> телефон </a:t>
            </a:r>
            <a:r>
              <a:rPr lang="ru-RU" sz="2400" dirty="0" err="1">
                <a:solidFill>
                  <a:schemeClr val="tx1"/>
                </a:solidFill>
                <a:latin typeface="Times New Roman" panose="02020603050405020304" pitchFamily="18" charset="0"/>
                <a:cs typeface="Times New Roman" panose="02020603050405020304" pitchFamily="18" charset="0"/>
              </a:rPr>
              <a:t>қызметі</a:t>
            </a:r>
            <a:r>
              <a:rPr lang="ru-RU" sz="2400"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POTS) </a:t>
            </a:r>
            <a:r>
              <a:rPr lang="ru-RU" sz="2400" dirty="0" err="1">
                <a:solidFill>
                  <a:schemeClr val="tx1"/>
                </a:solidFill>
                <a:latin typeface="Times New Roman" panose="02020603050405020304" pitchFamily="18" charset="0"/>
                <a:cs typeface="Times New Roman" panose="02020603050405020304" pitchFamily="18" charset="0"/>
              </a:rPr>
              <a:t>деп</a:t>
            </a:r>
            <a:r>
              <a:rPr lang="ru-RU" sz="2400" dirty="0">
                <a:solidFill>
                  <a:schemeClr val="tx1"/>
                </a:solidFill>
                <a:latin typeface="Times New Roman" panose="02020603050405020304" pitchFamily="18" charset="0"/>
                <a:cs typeface="Times New Roman" panose="02020603050405020304" pitchFamily="18" charset="0"/>
              </a:rPr>
              <a:t> те </a:t>
            </a:r>
            <a:r>
              <a:rPr lang="ru-RU" sz="2400" dirty="0" err="1">
                <a:solidFill>
                  <a:schemeClr val="tx1"/>
                </a:solidFill>
                <a:latin typeface="Times New Roman" panose="02020603050405020304" pitchFamily="18" charset="0"/>
                <a:cs typeface="Times New Roman" panose="02020603050405020304" pitchFamily="18" charset="0"/>
              </a:rPr>
              <a:t>аталатын</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жалпыға</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ортақ</a:t>
            </a:r>
            <a:r>
              <a:rPr lang="ru-RU" sz="2400" dirty="0">
                <a:solidFill>
                  <a:schemeClr val="tx1"/>
                </a:solidFill>
                <a:latin typeface="Times New Roman" panose="02020603050405020304" pitchFamily="18" charset="0"/>
                <a:cs typeface="Times New Roman" panose="02020603050405020304" pitchFamily="18" charset="0"/>
              </a:rPr>
              <a:t> телефон </a:t>
            </a:r>
            <a:r>
              <a:rPr lang="ru-RU" sz="2400" dirty="0" err="1">
                <a:solidFill>
                  <a:schemeClr val="tx1"/>
                </a:solidFill>
                <a:latin typeface="Times New Roman" panose="02020603050405020304" pitchFamily="18" charset="0"/>
                <a:cs typeface="Times New Roman" panose="02020603050405020304" pitchFamily="18" charset="0"/>
              </a:rPr>
              <a:t>желісі</a:t>
            </a:r>
            <a:r>
              <a:rPr lang="ru-RU" sz="2400"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TFOP) </a:t>
            </a:r>
            <a:r>
              <a:rPr lang="ru-RU" sz="2400" dirty="0" err="1">
                <a:solidFill>
                  <a:schemeClr val="tx1"/>
                </a:solidFill>
                <a:latin typeface="Times New Roman" panose="02020603050405020304" pitchFamily="18" charset="0"/>
                <a:cs typeface="Times New Roman" panose="02020603050405020304" pitchFamily="18" charset="0"/>
              </a:rPr>
              <a:t>арқылы</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емес</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жалпыға</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ортақ</a:t>
            </a:r>
            <a:r>
              <a:rPr lang="ru-RU" sz="2400" dirty="0">
                <a:solidFill>
                  <a:schemeClr val="tx1"/>
                </a:solidFill>
                <a:latin typeface="Times New Roman" panose="02020603050405020304" pitchFamily="18" charset="0"/>
                <a:cs typeface="Times New Roman" panose="02020603050405020304" pitchFamily="18" charset="0"/>
              </a:rPr>
              <a:t> Интернет </a:t>
            </a:r>
            <a:r>
              <a:rPr lang="ru-RU" sz="2400" dirty="0" err="1">
                <a:solidFill>
                  <a:schemeClr val="tx1"/>
                </a:solidFill>
                <a:latin typeface="Times New Roman" panose="02020603050405020304" pitchFamily="18" charset="0"/>
                <a:cs typeface="Times New Roman" panose="02020603050405020304" pitchFamily="18" charset="0"/>
              </a:rPr>
              <a:t>арқылы</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байланыс</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қызметтерін</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дауыс</a:t>
            </a:r>
            <a:r>
              <a:rPr lang="ru-RU" sz="2400" dirty="0">
                <a:solidFill>
                  <a:schemeClr val="tx1"/>
                </a:solidFill>
                <a:latin typeface="Times New Roman" panose="02020603050405020304" pitchFamily="18" charset="0"/>
                <a:cs typeface="Times New Roman" panose="02020603050405020304" pitchFamily="18" charset="0"/>
              </a:rPr>
              <a:t>, факс, </a:t>
            </a:r>
            <a:r>
              <a:rPr lang="en-US" sz="2400" dirty="0">
                <a:solidFill>
                  <a:schemeClr val="tx1"/>
                </a:solidFill>
                <a:latin typeface="Times New Roman" panose="02020603050405020304" pitchFamily="18" charset="0"/>
                <a:cs typeface="Times New Roman" panose="02020603050405020304" pitchFamily="18" charset="0"/>
              </a:rPr>
              <a:t>SMS, </a:t>
            </a:r>
            <a:r>
              <a:rPr lang="ru-RU" sz="2400" dirty="0" err="1">
                <a:solidFill>
                  <a:schemeClr val="tx1"/>
                </a:solidFill>
                <a:latin typeface="Times New Roman" panose="02020603050405020304" pitchFamily="18" charset="0"/>
                <a:cs typeface="Times New Roman" panose="02020603050405020304" pitchFamily="18" charset="0"/>
              </a:rPr>
              <a:t>дауыстық</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хабарламалар</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ұсынуға</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қатысты</a:t>
            </a:r>
            <a:r>
              <a:rPr lang="ru-RU" sz="2400" dirty="0">
                <a:solidFill>
                  <a:schemeClr val="tx1"/>
                </a:solidFill>
                <a:latin typeface="Times New Roman" panose="02020603050405020304" pitchFamily="18" charset="0"/>
                <a:cs typeface="Times New Roman" panose="02020603050405020304" pitchFamily="18" charset="0"/>
              </a:rPr>
              <a:t>.</a:t>
            </a:r>
          </a:p>
          <a:p>
            <a:pPr algn="l" rtl="0"/>
            <a:endParaRPr lang="ru-RU"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020" y="3528883"/>
            <a:ext cx="260985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046" y="3429000"/>
            <a:ext cx="1952367" cy="195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5633" y="3331302"/>
            <a:ext cx="2533650"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5556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97280" y="491066"/>
            <a:ext cx="10058400" cy="995680"/>
          </a:xfrm>
        </p:spPr>
        <p:txBody>
          <a:bodyPr/>
          <a:lstStyle/>
          <a:p>
            <a:pPr algn="l" rtl="0"/>
            <a:r>
              <a:rPr lang="ru-RU" dirty="0"/>
              <a:t>5</a:t>
            </a:r>
            <a:r>
              <a:rPr lang="en-US" dirty="0"/>
              <a:t>. </a:t>
            </a:r>
            <a:r>
              <a:rPr lang="en-US" dirty="0">
                <a:solidFill>
                  <a:schemeClr val="tx1"/>
                </a:solidFill>
                <a:latin typeface="Times New Roman" panose="02020603050405020304" pitchFamily="18" charset="0"/>
                <a:cs typeface="Times New Roman" panose="02020603050405020304" pitchFamily="18" charset="0"/>
              </a:rPr>
              <a:t>Интернетті тиімді пайдалану</a:t>
            </a:r>
            <a:endParaRPr lang="ru-RU" dirty="0">
              <a:solidFill>
                <a:schemeClr val="tx1"/>
              </a:solidFill>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1097280" y="1683174"/>
            <a:ext cx="7218817" cy="4023360"/>
          </a:xfrm>
        </p:spPr>
        <p:txBody>
          <a:bodyPr>
            <a:normAutofit/>
          </a:bodyPr>
          <a:lstStyle/>
          <a:p>
            <a:pPr algn="just" rtl="0"/>
            <a:r>
              <a:rPr lang="ru-RU" b="1" dirty="0">
                <a:solidFill>
                  <a:schemeClr val="tx1"/>
                </a:solidFill>
                <a:latin typeface="Times New Roman" panose="02020603050405020304" pitchFamily="18" charset="0"/>
                <a:cs typeface="Times New Roman" panose="02020603050405020304" pitchFamily="18" charset="0"/>
              </a:rPr>
              <a:t>Факс (</a:t>
            </a:r>
            <a:r>
              <a:rPr lang="en-US" b="1" dirty="0">
                <a:solidFill>
                  <a:schemeClr val="tx1"/>
                </a:solidFill>
                <a:latin typeface="Times New Roman" panose="02020603050405020304" pitchFamily="18" charset="0"/>
                <a:cs typeface="Times New Roman" panose="02020603050405020304" pitchFamily="18" charset="0"/>
              </a:rPr>
              <a:t>facsimile </a:t>
            </a:r>
            <a:r>
              <a:rPr lang="kk-KZ" dirty="0">
                <a:solidFill>
                  <a:schemeClr val="tx1"/>
                </a:solidFill>
                <a:latin typeface="Times New Roman" panose="02020603050405020304" pitchFamily="18" charset="0"/>
                <a:cs typeface="Times New Roman" panose="02020603050405020304" pitchFamily="18" charset="0"/>
              </a:rPr>
              <a:t>сөзінен алынған</a:t>
            </a:r>
            <a:r>
              <a:rPr lang="ru-RU" b="1"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кейде</a:t>
            </a:r>
            <a:r>
              <a:rPr lang="ru-RU" dirty="0">
                <a:solidFill>
                  <a:schemeClr val="tx1"/>
                </a:solidFill>
                <a:latin typeface="Times New Roman" panose="02020603050405020304" pitchFamily="18" charset="0"/>
                <a:cs typeface="Times New Roman" panose="02020603050405020304" pitchFamily="18" charset="0"/>
              </a:rPr>
              <a:t> </a:t>
            </a:r>
            <a:r>
              <a:rPr lang="ru-RU" b="1" dirty="0" err="1">
                <a:solidFill>
                  <a:schemeClr val="tx1"/>
                </a:solidFill>
                <a:latin typeface="Times New Roman" panose="02020603050405020304" pitchFamily="18" charset="0"/>
                <a:cs typeface="Times New Roman" panose="02020603050405020304" pitchFamily="18" charset="0"/>
              </a:rPr>
              <a:t>телекөшірме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немесе</a:t>
            </a:r>
            <a:r>
              <a:rPr lang="ru-RU" dirty="0">
                <a:solidFill>
                  <a:schemeClr val="tx1"/>
                </a:solidFill>
                <a:latin typeface="Times New Roman" panose="02020603050405020304" pitchFamily="18" charset="0"/>
                <a:cs typeface="Times New Roman" panose="02020603050405020304" pitchFamily="18" charset="0"/>
              </a:rPr>
              <a:t> </a:t>
            </a:r>
            <a:r>
              <a:rPr lang="ru-RU" b="1" dirty="0">
                <a:solidFill>
                  <a:schemeClr val="tx1"/>
                </a:solidFill>
                <a:latin typeface="Times New Roman" panose="02020603050405020304" pitchFamily="18" charset="0"/>
                <a:cs typeface="Times New Roman" panose="02020603050405020304" pitchFamily="18" charset="0"/>
              </a:rPr>
              <a:t>телефакс</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деп</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аталады</a:t>
            </a:r>
            <a:r>
              <a:rPr lang="ru-RU"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telefacsimile</a:t>
            </a:r>
            <a:r>
              <a:rPr lang="kk-KZ" b="1" dirty="0">
                <a:solidFill>
                  <a:schemeClr val="tx1"/>
                </a:solidFill>
                <a:latin typeface="Times New Roman" panose="02020603050405020304" pitchFamily="18" charset="0"/>
                <a:cs typeface="Times New Roman" panose="02020603050405020304" pitchFamily="18" charset="0"/>
              </a:rPr>
              <a:t> </a:t>
            </a:r>
            <a:r>
              <a:rPr lang="kk-KZ" dirty="0">
                <a:solidFill>
                  <a:schemeClr val="tx1"/>
                </a:solidFill>
                <a:latin typeface="Times New Roman" panose="02020603050405020304" pitchFamily="18" charset="0"/>
                <a:cs typeface="Times New Roman" panose="02020603050405020304" pitchFamily="18" charset="0"/>
              </a:rPr>
              <a:t>сөзінен алынған</a:t>
            </a:r>
            <a:r>
              <a:rPr lang="ru-RU" dirty="0">
                <a:solidFill>
                  <a:schemeClr val="tx1"/>
                </a:solidFill>
                <a:latin typeface="Times New Roman" panose="02020603050405020304" pitchFamily="18" charset="0"/>
                <a:cs typeface="Times New Roman" panose="02020603050405020304" pitchFamily="18" charset="0"/>
              </a:rPr>
              <a:t>) - </a:t>
            </a:r>
            <a:r>
              <a:rPr lang="ru-RU" dirty="0" err="1">
                <a:solidFill>
                  <a:schemeClr val="tx1"/>
                </a:solidFill>
                <a:latin typeface="Times New Roman" panose="02020603050405020304" pitchFamily="18" charset="0"/>
                <a:cs typeface="Times New Roman" panose="02020603050405020304" pitchFamily="18" charset="0"/>
              </a:rPr>
              <a:t>сканерленген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баспа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материалдарын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мәтінді</a:t>
            </a:r>
            <a:r>
              <a:rPr lang="ru-RU" dirty="0">
                <a:solidFill>
                  <a:schemeClr val="tx1"/>
                </a:solidFill>
                <a:latin typeface="Times New Roman" panose="02020603050405020304" pitchFamily="18" charset="0"/>
                <a:cs typeface="Times New Roman" panose="02020603050405020304" pitchFamily="18" charset="0"/>
              </a:rPr>
              <a:t> де, </a:t>
            </a:r>
            <a:r>
              <a:rPr lang="ru-RU" dirty="0" err="1">
                <a:solidFill>
                  <a:schemeClr val="tx1"/>
                </a:solidFill>
                <a:latin typeface="Times New Roman" panose="02020603050405020304" pitchFamily="18" charset="0"/>
                <a:cs typeface="Times New Roman" panose="02020603050405020304" pitchFamily="18" charset="0"/>
              </a:rPr>
              <a:t>кескіндерді</a:t>
            </a:r>
            <a:r>
              <a:rPr lang="ru-RU" dirty="0">
                <a:solidFill>
                  <a:schemeClr val="tx1"/>
                </a:solidFill>
                <a:latin typeface="Times New Roman" panose="02020603050405020304" pitchFamily="18" charset="0"/>
                <a:cs typeface="Times New Roman" panose="02020603050405020304" pitchFamily="18" charset="0"/>
              </a:rPr>
              <a:t> де), </a:t>
            </a:r>
            <a:r>
              <a:rPr lang="ru-RU" dirty="0" err="1">
                <a:solidFill>
                  <a:schemeClr val="tx1"/>
                </a:solidFill>
                <a:latin typeface="Times New Roman" panose="02020603050405020304" pitchFamily="18" charset="0"/>
                <a:cs typeface="Times New Roman" panose="02020603050405020304" pitchFamily="18" charset="0"/>
              </a:rPr>
              <a:t>әдетте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принтерге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немесе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басқа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Шығыс</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құрылғысына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қосылған</a:t>
            </a:r>
            <a:r>
              <a:rPr lang="ru-RU" dirty="0">
                <a:solidFill>
                  <a:schemeClr val="tx1"/>
                </a:solidFill>
                <a:latin typeface="Times New Roman" panose="02020603050405020304" pitchFamily="18" charset="0"/>
                <a:cs typeface="Times New Roman" panose="02020603050405020304" pitchFamily="18" charset="0"/>
              </a:rPr>
              <a:t> телефон </a:t>
            </a:r>
            <a:r>
              <a:rPr lang="ru-RU" dirty="0" err="1">
                <a:solidFill>
                  <a:schemeClr val="tx1"/>
                </a:solidFill>
                <a:latin typeface="Times New Roman" panose="02020603050405020304" pitchFamily="18" charset="0"/>
                <a:cs typeface="Times New Roman" panose="02020603050405020304" pitchFamily="18" charset="0"/>
              </a:rPr>
              <a:t>нөміріне</a:t>
            </a:r>
            <a:r>
              <a:rPr lang="ru-RU" dirty="0">
                <a:solidFill>
                  <a:schemeClr val="tx1"/>
                </a:solidFill>
                <a:latin typeface="Times New Roman" panose="02020603050405020304" pitchFamily="18" charset="0"/>
                <a:cs typeface="Times New Roman" panose="02020603050405020304" pitchFamily="18" charset="0"/>
              </a:rPr>
              <a:t> телефон </a:t>
            </a:r>
            <a:r>
              <a:rPr lang="ru-RU" dirty="0" err="1">
                <a:solidFill>
                  <a:schemeClr val="tx1"/>
                </a:solidFill>
                <a:latin typeface="Times New Roman" panose="02020603050405020304" pitchFamily="18" charset="0"/>
                <a:cs typeface="Times New Roman" panose="02020603050405020304" pitchFamily="18" charset="0"/>
              </a:rPr>
              <a:t>арқылы</a:t>
            </a:r>
            <a:r>
              <a:rPr lang="ru-RU" dirty="0">
                <a:solidFill>
                  <a:schemeClr val="tx1"/>
                </a:solidFill>
                <a:latin typeface="Times New Roman" panose="02020603050405020304" pitchFamily="18" charset="0"/>
                <a:cs typeface="Times New Roman" panose="02020603050405020304" pitchFamily="18" charset="0"/>
              </a:rPr>
              <a:t> беру.</a:t>
            </a:r>
            <a:endParaRPr lang="en-US" dirty="0">
              <a:solidFill>
                <a:schemeClr val="tx1"/>
              </a:solidFill>
              <a:latin typeface="Times New Roman" panose="02020603050405020304" pitchFamily="18" charset="0"/>
              <a:cs typeface="Times New Roman" panose="02020603050405020304" pitchFamily="18" charset="0"/>
            </a:endParaRPr>
          </a:p>
          <a:p>
            <a:pPr algn="just" rtl="0"/>
            <a:r>
              <a:rPr lang="ru-RU" b="1" dirty="0">
                <a:solidFill>
                  <a:schemeClr val="tx1"/>
                </a:solidFill>
                <a:latin typeface="Times New Roman" panose="02020603050405020304" pitchFamily="18" charset="0"/>
                <a:cs typeface="Times New Roman" panose="02020603050405020304" pitchFamily="18" charset="0"/>
              </a:rPr>
              <a:t>Веб-</a:t>
            </a:r>
            <a:r>
              <a:rPr lang="ru-RU" b="1" dirty="0" err="1">
                <a:solidFill>
                  <a:schemeClr val="tx1"/>
                </a:solidFill>
                <a:latin typeface="Times New Roman" panose="02020603050405020304" pitchFamily="18" charset="0"/>
                <a:cs typeface="Times New Roman" panose="02020603050405020304" pitchFamily="18" charset="0"/>
              </a:rPr>
              <a:t>конференциялар</a:t>
            </a:r>
            <a:r>
              <a:rPr lang="ru-RU" dirty="0">
                <a:solidFill>
                  <a:schemeClr val="tx1"/>
                </a:solidFill>
                <a:latin typeface="Times New Roman" panose="02020603050405020304" pitchFamily="18" charset="0"/>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бұл</a:t>
            </a:r>
            <a:r>
              <a:rPr lang="ru-RU" dirty="0">
                <a:solidFill>
                  <a:schemeClr val="tx1"/>
                </a:solidFill>
                <a:latin typeface="Times New Roman" panose="02020603050405020304" pitchFamily="18" charset="0"/>
                <a:cs typeface="Times New Roman" panose="02020603050405020304" pitchFamily="18" charset="0"/>
              </a:rPr>
              <a:t> Интернет </a:t>
            </a:r>
            <a:r>
              <a:rPr lang="ru-RU" dirty="0" err="1">
                <a:solidFill>
                  <a:schemeClr val="tx1"/>
                </a:solidFill>
                <a:latin typeface="Times New Roman" panose="02020603050405020304" pitchFamily="18" charset="0"/>
                <a:cs typeface="Times New Roman" panose="02020603050405020304" pitchFamily="18" charset="0"/>
              </a:rPr>
              <a:t>арқылы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әсіресе</a:t>
            </a:r>
            <a:r>
              <a:rPr lang="ru-RU"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TCP/IP </a:t>
            </a:r>
            <a:r>
              <a:rPr lang="ru-RU" dirty="0">
                <a:solidFill>
                  <a:schemeClr val="tx1"/>
                </a:solidFill>
                <a:latin typeface="Times New Roman" panose="02020603050405020304" pitchFamily="18" charset="0"/>
                <a:cs typeface="Times New Roman" panose="02020603050405020304" pitchFamily="18" charset="0"/>
              </a:rPr>
              <a:t>протоколы </a:t>
            </a:r>
            <a:r>
              <a:rPr lang="ru-RU" dirty="0" err="1">
                <a:solidFill>
                  <a:schemeClr val="tx1"/>
                </a:solidFill>
                <a:latin typeface="Times New Roman" panose="02020603050405020304" pitchFamily="18" charset="0"/>
                <a:cs typeface="Times New Roman" panose="02020603050405020304" pitchFamily="18" charset="0"/>
              </a:rPr>
              <a:t>арқылы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нақты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уақыттағы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кездесулер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конференциялар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презентациялар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және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тренингтер</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өткізуге</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болатын</a:t>
            </a:r>
            <a:r>
              <a:rPr lang="ru-RU" dirty="0">
                <a:solidFill>
                  <a:schemeClr val="tx1"/>
                </a:solidFill>
                <a:latin typeface="Times New Roman" panose="02020603050405020304" pitchFamily="18" charset="0"/>
                <a:cs typeface="Times New Roman" panose="02020603050405020304" pitchFamily="18" charset="0"/>
              </a:rPr>
              <a:t> онлайн </a:t>
            </a:r>
            <a:r>
              <a:rPr lang="ru-RU" dirty="0" err="1">
                <a:solidFill>
                  <a:schemeClr val="tx1"/>
                </a:solidFill>
                <a:latin typeface="Times New Roman" panose="02020603050405020304" pitchFamily="18" charset="0"/>
                <a:cs typeface="Times New Roman" panose="02020603050405020304" pitchFamily="18" charset="0"/>
              </a:rPr>
              <a:t>қызмет</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Конференцияға</a:t>
            </a:r>
            <a:r>
              <a:rPr lang="ru-RU" dirty="0">
                <a:solidFill>
                  <a:schemeClr val="tx1"/>
                </a:solidFill>
                <a:latin typeface="Times New Roman" panose="02020603050405020304" pitchFamily="18" charset="0"/>
                <a:cs typeface="Times New Roman" panose="02020603050405020304" pitchFamily="18" charset="0"/>
              </a:rPr>
              <a:t> телефон </a:t>
            </a:r>
            <a:r>
              <a:rPr lang="ru-RU" dirty="0" err="1">
                <a:solidFill>
                  <a:schemeClr val="tx1"/>
                </a:solidFill>
                <a:latin typeface="Times New Roman" panose="02020603050405020304" pitchFamily="18" charset="0"/>
                <a:cs typeface="Times New Roman" panose="02020603050405020304" pitchFamily="18" charset="0"/>
              </a:rPr>
              <a:t>арқылы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немесе</a:t>
            </a:r>
            <a:r>
              <a:rPr lang="ru-RU"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VoIP </a:t>
            </a:r>
            <a:r>
              <a:rPr lang="ru-RU" dirty="0" err="1">
                <a:solidFill>
                  <a:schemeClr val="tx1"/>
                </a:solidFill>
                <a:latin typeface="Times New Roman" panose="02020603050405020304" pitchFamily="18" charset="0"/>
                <a:cs typeface="Times New Roman" panose="02020603050405020304" pitchFamily="18" charset="0"/>
              </a:rPr>
              <a:t>қосылымы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арқылы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компьютердің</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динамиктері</a:t>
            </a:r>
            <a:r>
              <a:rPr lang="ru-RU" dirty="0">
                <a:solidFill>
                  <a:schemeClr val="tx1"/>
                </a:solidFill>
                <a:latin typeface="Times New Roman" panose="02020603050405020304" pitchFamily="18" charset="0"/>
                <a:cs typeface="Times New Roman" panose="02020603050405020304" pitchFamily="18" charset="0"/>
              </a:rPr>
              <a:t> мен микрофоны </a:t>
            </a:r>
            <a:r>
              <a:rPr lang="ru-RU" dirty="0" err="1">
                <a:solidFill>
                  <a:schemeClr val="tx1"/>
                </a:solidFill>
                <a:latin typeface="Times New Roman" panose="02020603050405020304" pitchFamily="18" charset="0"/>
                <a:cs typeface="Times New Roman" panose="02020603050405020304" pitchFamily="18" charset="0"/>
              </a:rPr>
              <a:t>арқылы</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қосылуға</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болады</a:t>
            </a:r>
            <a:r>
              <a:rPr lang="ru-RU" dirty="0">
                <a:solidFill>
                  <a:schemeClr val="tx1"/>
                </a:solidFill>
              </a:rPr>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2022" y="1912723"/>
            <a:ext cx="2219325"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463" y="4049798"/>
            <a:ext cx="2581275"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7259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5200" y="358621"/>
            <a:ext cx="10058400" cy="748819"/>
          </a:xfrm>
        </p:spPr>
        <p:txBody>
          <a:bodyPr>
            <a:normAutofit/>
          </a:bodyPr>
          <a:lstStyle/>
          <a:p>
            <a:pPr algn="l" rtl="0"/>
            <a:r>
              <a:rPr lang="ru-RU" dirty="0"/>
              <a:t>6</a:t>
            </a:r>
            <a:r>
              <a:rPr lang="en-US" dirty="0"/>
              <a:t>. </a:t>
            </a:r>
            <a:r>
              <a:rPr lang="en-US" dirty="0">
                <a:solidFill>
                  <a:schemeClr val="tx1"/>
                </a:solidFill>
                <a:latin typeface="Times New Roman" panose="02020603050405020304" pitchFamily="18" charset="0"/>
                <a:cs typeface="Times New Roman" panose="02020603050405020304" pitchFamily="18" charset="0"/>
              </a:rPr>
              <a:t>Интернетті тиімді пайдалану</a:t>
            </a:r>
            <a:endParaRPr lang="ru-RU" dirty="0">
              <a:solidFill>
                <a:schemeClr val="tx1"/>
              </a:solidFill>
              <a:latin typeface="Times New Roman" panose="02020603050405020304" pitchFamily="18" charset="0"/>
              <a:cs typeface="Times New Roman" panose="02020603050405020304" pitchFamily="18" charset="0"/>
            </a:endParaRPr>
          </a:p>
        </p:txBody>
      </p:sp>
      <p:sp>
        <p:nvSpPr>
          <p:cNvPr id="6" name="Объект 5"/>
          <p:cNvSpPr>
            <a:spLocks noGrp="1"/>
          </p:cNvSpPr>
          <p:nvPr>
            <p:ph idx="1"/>
          </p:nvPr>
        </p:nvSpPr>
        <p:spPr>
          <a:xfrm>
            <a:off x="335280" y="1341120"/>
            <a:ext cx="8829040" cy="3738880"/>
          </a:xfrm>
        </p:spPr>
        <p:txBody>
          <a:bodyPr>
            <a:noAutofit/>
          </a:bodyPr>
          <a:lstStyle/>
          <a:p>
            <a:pPr algn="just" rtl="0">
              <a:lnSpc>
                <a:spcPct val="100000"/>
              </a:lnSpc>
              <a:spcBef>
                <a:spcPts val="0"/>
              </a:spcBef>
              <a:spcAft>
                <a:spcPts val="0"/>
              </a:spcAft>
            </a:pPr>
            <a:r>
              <a:rPr lang="ru-RU" sz="2400" b="1" dirty="0" err="1">
                <a:solidFill>
                  <a:schemeClr val="tx1"/>
                </a:solidFill>
                <a:latin typeface="Times New Roman" panose="02020603050405020304" pitchFamily="18" charset="0"/>
                <a:cs typeface="Times New Roman" panose="02020603050405020304" pitchFamily="18" charset="0"/>
              </a:rPr>
              <a:t>Бұлтты</a:t>
            </a:r>
            <a:r>
              <a:rPr lang="ru-RU" sz="2400" b="1" dirty="0">
                <a:solidFill>
                  <a:schemeClr val="tx1"/>
                </a:solidFill>
                <a:latin typeface="Times New Roman" panose="02020603050405020304" pitchFamily="18" charset="0"/>
                <a:cs typeface="Times New Roman" panose="02020603050405020304" pitchFamily="18" charset="0"/>
              </a:rPr>
              <a:t> </a:t>
            </a:r>
            <a:r>
              <a:rPr lang="ru-RU" sz="2400" b="1" dirty="0" err="1">
                <a:solidFill>
                  <a:schemeClr val="tx1"/>
                </a:solidFill>
                <a:latin typeface="Times New Roman" panose="02020603050405020304" pitchFamily="18" charset="0"/>
                <a:cs typeface="Times New Roman" panose="02020603050405020304" pitchFamily="18" charset="0"/>
              </a:rPr>
              <a:t>технологияның</a:t>
            </a:r>
            <a:r>
              <a:rPr lang="ru-RU" sz="2400" b="1"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көмегімен</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сіз</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бұлтты</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провайдерлерден</a:t>
            </a:r>
            <a:r>
              <a:rPr lang="ru-RU" sz="2400" dirty="0">
                <a:solidFill>
                  <a:schemeClr val="tx1"/>
                </a:solidFill>
                <a:latin typeface="Times New Roman" panose="02020603050405020304" pitchFamily="18" charset="0"/>
                <a:cs typeface="Times New Roman" panose="02020603050405020304" pitchFamily="18" charset="0"/>
              </a:rPr>
              <a:t> сервер </a:t>
            </a:r>
            <a:r>
              <a:rPr lang="ru-RU" sz="2400" dirty="0" err="1">
                <a:solidFill>
                  <a:schemeClr val="tx1"/>
                </a:solidFill>
                <a:latin typeface="Times New Roman" panose="02020603050405020304" pitchFamily="18" charset="0"/>
                <a:cs typeface="Times New Roman" panose="02020603050405020304" pitchFamily="18" charset="0"/>
              </a:rPr>
              <a:t>кеңістігін</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мәліметтер</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базасын</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бағдарламалық</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жасақтаманы</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және</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басқа</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ресурстарды</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жалға</a:t>
            </a:r>
            <a:r>
              <a:rPr lang="ru-RU" sz="2400" dirty="0">
                <a:solidFill>
                  <a:schemeClr val="tx1"/>
                </a:solidFill>
                <a:latin typeface="Times New Roman" panose="02020603050405020304" pitchFamily="18" charset="0"/>
                <a:cs typeface="Times New Roman" panose="02020603050405020304" pitchFamily="18" charset="0"/>
              </a:rPr>
              <a:t> ала </a:t>
            </a:r>
            <a:r>
              <a:rPr lang="ru-RU" sz="2400" dirty="0" err="1">
                <a:solidFill>
                  <a:schemeClr val="tx1"/>
                </a:solidFill>
                <a:latin typeface="Times New Roman" panose="02020603050405020304" pitchFamily="18" charset="0"/>
                <a:cs typeface="Times New Roman" panose="02020603050405020304" pitchFamily="18" charset="0"/>
              </a:rPr>
              <a:t>аласыз</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Бұл</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ыңғайлы</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өйткені</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ол</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ресурстарды</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қажеттілікке</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қарай</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масштабтауға</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мүмкіндік</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береді</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икемді</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және</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ауқымды</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инфрақұрылымды</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қамтамасыз</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етеді</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және</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инфрақұрылым</a:t>
            </a:r>
            <a:r>
              <a:rPr lang="ru-RU" sz="2400" dirty="0">
                <a:solidFill>
                  <a:schemeClr val="tx1"/>
                </a:solidFill>
                <a:latin typeface="Times New Roman" panose="02020603050405020304" pitchFamily="18" charset="0"/>
                <a:cs typeface="Times New Roman" panose="02020603050405020304" pitchFamily="18" charset="0"/>
              </a:rPr>
              <a:t> мен </a:t>
            </a:r>
            <a:r>
              <a:rPr lang="ru-RU" sz="2400" dirty="0" err="1">
                <a:solidFill>
                  <a:schemeClr val="tx1"/>
                </a:solidFill>
                <a:latin typeface="Times New Roman" panose="02020603050405020304" pitchFamily="18" charset="0"/>
                <a:cs typeface="Times New Roman" panose="02020603050405020304" pitchFamily="18" charset="0"/>
              </a:rPr>
              <a:t>техникалық</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қызмет</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көрсету</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шығындарын</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азайтуға</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мүмкіндік</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береді</a:t>
            </a:r>
            <a:r>
              <a:rPr lang="ru-RU" sz="2400" dirty="0">
                <a:solidFill>
                  <a:schemeClr val="tx1"/>
                </a:solidFill>
                <a:latin typeface="Times New Roman" panose="02020603050405020304" pitchFamily="18" charset="0"/>
                <a:cs typeface="Times New Roman" panose="02020603050405020304" pitchFamily="18" charset="0"/>
              </a:rPr>
              <a:t>. </a:t>
            </a:r>
          </a:p>
          <a:p>
            <a:pPr algn="just" rtl="0">
              <a:lnSpc>
                <a:spcPct val="100000"/>
              </a:lnSpc>
              <a:spcBef>
                <a:spcPts val="0"/>
              </a:spcBef>
              <a:spcAft>
                <a:spcPts val="0"/>
              </a:spcAft>
            </a:pPr>
            <a:r>
              <a:rPr lang="ru-RU" sz="2400" b="1" dirty="0" err="1">
                <a:solidFill>
                  <a:schemeClr val="tx1"/>
                </a:solidFill>
                <a:latin typeface="Times New Roman" panose="02020603050405020304" pitchFamily="18" charset="0"/>
                <a:cs typeface="Times New Roman" panose="02020603050405020304" pitchFamily="18" charset="0"/>
              </a:rPr>
              <a:t>Бұлттық</a:t>
            </a:r>
            <a:r>
              <a:rPr lang="ru-RU" sz="2400" b="1" dirty="0">
                <a:solidFill>
                  <a:schemeClr val="tx1"/>
                </a:solidFill>
                <a:latin typeface="Times New Roman" panose="02020603050405020304" pitchFamily="18" charset="0"/>
                <a:cs typeface="Times New Roman" panose="02020603050405020304" pitchFamily="18" charset="0"/>
              </a:rPr>
              <a:t> </a:t>
            </a:r>
            <a:r>
              <a:rPr lang="ru-RU" sz="2400" b="1" dirty="0" err="1">
                <a:solidFill>
                  <a:schemeClr val="tx1"/>
                </a:solidFill>
                <a:latin typeface="Times New Roman" panose="02020603050405020304" pitchFamily="18" charset="0"/>
                <a:cs typeface="Times New Roman" panose="02020603050405020304" pitchFamily="18" charset="0"/>
              </a:rPr>
              <a:t>қызметтер</a:t>
            </a:r>
            <a:r>
              <a:rPr lang="ru-RU" sz="2400" b="1"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оларды</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кім</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басқаратынына</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және</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олардың</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қалай</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пайдаланылатынына</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байланысты</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жалпыға</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ортақ</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жеке</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және</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гибридті</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болуы</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мүмкін</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Бұлттық</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шешімдерді</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пайдалану</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кезінде</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қауіпсіздік</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деректерді</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басқару</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және</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заңнамаға</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сәйкестік</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мәселелерін</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ескеру</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маңызды</a:t>
            </a:r>
            <a:r>
              <a:rPr lang="ru-RU" sz="2400" dirty="0">
                <a:solidFill>
                  <a:schemeClr val="tx1"/>
                </a:solidFill>
                <a:latin typeface="Times New Roman" panose="02020603050405020304" pitchFamily="18" charset="0"/>
                <a:cs typeface="Times New Roman" panose="02020603050405020304" pitchFamily="18" charset="0"/>
              </a:rPr>
              <a:t>.</a:t>
            </a:r>
            <a:endParaRPr lang="ru-RU" sz="2400" dirty="0">
              <a:solidFill>
                <a:schemeClr val="tx1"/>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3011" y="1839870"/>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3011" y="3861334"/>
            <a:ext cx="2488042"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1588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97280" y="1062681"/>
            <a:ext cx="10058400" cy="674679"/>
          </a:xfrm>
        </p:spPr>
        <p:txBody>
          <a:bodyPr>
            <a:normAutofit fontScale="90000"/>
          </a:bodyPr>
          <a:lstStyle/>
          <a:p>
            <a:pPr algn="l" rtl="0"/>
            <a:r>
              <a:rPr lang="en-US" b="1" dirty="0">
                <a:latin typeface="Times New Roman" panose="02020603050405020304" pitchFamily="18" charset="0"/>
                <a:cs typeface="Times New Roman" panose="02020603050405020304" pitchFamily="18" charset="0"/>
              </a:rPr>
              <a:t>2 </a:t>
            </a:r>
            <a:r>
              <a:rPr lang="kk-KZ" b="1" dirty="0">
                <a:solidFill>
                  <a:schemeClr val="tx1"/>
                </a:solidFill>
                <a:latin typeface="Times New Roman" panose="02020603050405020304" pitchFamily="18" charset="0"/>
                <a:cs typeface="Times New Roman" panose="02020603050405020304" pitchFamily="18" charset="0"/>
              </a:rPr>
              <a:t>Б</a:t>
            </a:r>
            <a:r>
              <a:rPr lang="en-US" b="1" dirty="0" err="1">
                <a:solidFill>
                  <a:schemeClr val="tx1"/>
                </a:solidFill>
                <a:latin typeface="Times New Roman" panose="02020603050405020304" pitchFamily="18" charset="0"/>
                <a:cs typeface="Times New Roman" panose="02020603050405020304" pitchFamily="18" charset="0"/>
              </a:rPr>
              <a:t>ұлтты</a:t>
            </a:r>
            <a:r>
              <a:rPr lang="en-US" b="1" dirty="0">
                <a:solidFill>
                  <a:schemeClr val="tx1"/>
                </a:solidFill>
                <a:latin typeface="Times New Roman" panose="02020603050405020304" pitchFamily="18" charset="0"/>
                <a:cs typeface="Times New Roman" panose="02020603050405020304" pitchFamily="18" charset="0"/>
              </a:rPr>
              <a:t> технологиялар</a:t>
            </a:r>
            <a:endParaRPr lang="ru-RU" dirty="0">
              <a:solidFill>
                <a:schemeClr val="tx1"/>
              </a:solidFill>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5350475" y="2286000"/>
            <a:ext cx="6104237" cy="3039764"/>
          </a:xfrm>
        </p:spPr>
        <p:txBody>
          <a:bodyPr>
            <a:normAutofit/>
          </a:bodyPr>
          <a:lstStyle/>
          <a:p>
            <a:pPr marL="457200" indent="-457200" algn="l" rtl="0">
              <a:buFont typeface="+mj-lt"/>
              <a:buAutoNum type="arabicPeriod"/>
            </a:pPr>
            <a:r>
              <a:rPr lang="en-US" b="1" dirty="0">
                <a:solidFill>
                  <a:schemeClr val="tx1"/>
                </a:solidFill>
                <a:latin typeface="Times New Roman" panose="02020603050405020304" pitchFamily="18" charset="0"/>
                <a:cs typeface="Times New Roman" panose="02020603050405020304" pitchFamily="18" charset="0"/>
              </a:rPr>
              <a:t>Кіріспе</a:t>
            </a:r>
            <a:endParaRPr lang="ru-RU" b="1" dirty="0">
              <a:solidFill>
                <a:schemeClr val="tx1"/>
              </a:solidFill>
              <a:latin typeface="Times New Roman" panose="02020603050405020304" pitchFamily="18" charset="0"/>
              <a:cs typeface="Times New Roman" panose="02020603050405020304" pitchFamily="18" charset="0"/>
            </a:endParaRPr>
          </a:p>
          <a:p>
            <a:pPr marL="457200" indent="-457200" algn="l" rtl="0">
              <a:buFont typeface="+mj-lt"/>
              <a:buAutoNum type="arabicPeriod"/>
            </a:pPr>
            <a:r>
              <a:rPr lang="kk-KZ" b="1" dirty="0">
                <a:solidFill>
                  <a:schemeClr val="tx1"/>
                </a:solidFill>
                <a:latin typeface="Times New Roman" panose="02020603050405020304" pitchFamily="18" charset="0"/>
                <a:cs typeface="Times New Roman" panose="02020603050405020304" pitchFamily="18" charset="0"/>
              </a:rPr>
              <a:t>Б</a:t>
            </a:r>
            <a:r>
              <a:rPr lang="en-US" b="1" dirty="0" err="1">
                <a:solidFill>
                  <a:schemeClr val="tx1"/>
                </a:solidFill>
                <a:latin typeface="Times New Roman" panose="02020603050405020304" pitchFamily="18" charset="0"/>
                <a:cs typeface="Times New Roman" panose="02020603050405020304" pitchFamily="18" charset="0"/>
              </a:rPr>
              <a:t>ұлттық</a:t>
            </a:r>
            <a:r>
              <a:rPr lang="en-US" b="1" dirty="0">
                <a:solidFill>
                  <a:schemeClr val="tx1"/>
                </a:solidFill>
                <a:latin typeface="Times New Roman" panose="02020603050405020304" pitchFamily="18" charset="0"/>
                <a:cs typeface="Times New Roman" panose="02020603050405020304" pitchFamily="18" charset="0"/>
              </a:rPr>
              <a:t> қызметтер</a:t>
            </a:r>
            <a:endParaRPr lang="ru-RU" b="1" dirty="0">
              <a:solidFill>
                <a:schemeClr val="tx1"/>
              </a:solidFill>
              <a:latin typeface="Times New Roman" panose="02020603050405020304" pitchFamily="18" charset="0"/>
              <a:cs typeface="Times New Roman" panose="02020603050405020304" pitchFamily="18" charset="0"/>
            </a:endParaRPr>
          </a:p>
          <a:p>
            <a:pPr marL="457200" indent="-457200" algn="l" rtl="0">
              <a:buFont typeface="+mj-lt"/>
              <a:buAutoNum type="arabicPeriod"/>
            </a:pPr>
            <a:r>
              <a:rPr lang="en-US" b="1" dirty="0">
                <a:solidFill>
                  <a:schemeClr val="tx1"/>
                </a:solidFill>
                <a:latin typeface="Times New Roman" panose="02020603050405020304" pitchFamily="18" charset="0"/>
                <a:cs typeface="Times New Roman" panose="02020603050405020304" pitchFamily="18" charset="0"/>
              </a:rPr>
              <a:t>Бұлттық қызмет үлгілері</a:t>
            </a:r>
            <a:endParaRPr lang="ru-RU" b="1" dirty="0">
              <a:solidFill>
                <a:schemeClr val="tx1"/>
              </a:solidFill>
              <a:latin typeface="Times New Roman" panose="02020603050405020304" pitchFamily="18" charset="0"/>
              <a:cs typeface="Times New Roman" panose="02020603050405020304" pitchFamily="18" charset="0"/>
            </a:endParaRPr>
          </a:p>
          <a:p>
            <a:pPr marL="457200" indent="-457200" algn="l" rtl="0">
              <a:buFont typeface="+mj-lt"/>
              <a:buAutoNum type="arabicPeriod"/>
            </a:pPr>
            <a:r>
              <a:rPr lang="en-US" b="1" dirty="0">
                <a:solidFill>
                  <a:schemeClr val="tx1"/>
                </a:solidFill>
                <a:latin typeface="Times New Roman" panose="02020603050405020304" pitchFamily="18" charset="0"/>
                <a:cs typeface="Times New Roman" panose="02020603050405020304" pitchFamily="18" charset="0"/>
              </a:rPr>
              <a:t>Бұлтты іске асыру түрлері</a:t>
            </a:r>
            <a:endParaRPr lang="ru-RU" b="1" dirty="0">
              <a:solidFill>
                <a:schemeClr val="tx1"/>
              </a:solidFill>
              <a:latin typeface="Times New Roman" panose="02020603050405020304" pitchFamily="18" charset="0"/>
              <a:cs typeface="Times New Roman" panose="02020603050405020304" pitchFamily="18" charset="0"/>
            </a:endParaRPr>
          </a:p>
          <a:p>
            <a:pPr marL="457200" indent="-457200" algn="l" rtl="0">
              <a:buFont typeface="+mj-lt"/>
              <a:buAutoNum type="arabicPeriod"/>
            </a:pPr>
            <a:endParaRPr lang="ru-RU" b="1"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5" y="2316119"/>
            <a:ext cx="4317276" cy="2750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2245565"/>
      </p:ext>
    </p:extLst>
  </p:cSld>
  <p:clrMapOvr>
    <a:masterClrMapping/>
  </p:clrMapOvr>
</p:sld>
</file>

<file path=ppt/theme/theme1.xml><?xml version="1.0" encoding="utf-8"?>
<a:theme xmlns:a="http://schemas.openxmlformats.org/drawingml/2006/main" name="Ретро">
  <a:themeElements>
    <a:clrScheme name="Теплый синий">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Ретр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Ретр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775</TotalTime>
  <Words>1722</Words>
  <Application>Microsoft Office PowerPoint</Application>
  <PresentationFormat>Широкоэкранный</PresentationFormat>
  <Paragraphs>127</Paragraphs>
  <Slides>25</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25</vt:i4>
      </vt:variant>
    </vt:vector>
  </HeadingPairs>
  <TitlesOfParts>
    <vt:vector size="31" baseType="lpstr">
      <vt:lpstr>Arial</vt:lpstr>
      <vt:lpstr>Calibri</vt:lpstr>
      <vt:lpstr>Calibri Light</vt:lpstr>
      <vt:lpstr>Times New Roman</vt:lpstr>
      <vt:lpstr>Wingdings</vt:lpstr>
      <vt:lpstr>Ретро</vt:lpstr>
      <vt:lpstr>Интернет технологиялары</vt:lpstr>
      <vt:lpstr>Дәріс мазмұны</vt:lpstr>
      <vt:lpstr>1. Интернетті тиімді пайдалану.</vt:lpstr>
      <vt:lpstr>2. Интернетті тиімді пайдалану</vt:lpstr>
      <vt:lpstr>3. Интернетті тиімді пайдалану</vt:lpstr>
      <vt:lpstr>4. Интернетті тиімді пайдалану</vt:lpstr>
      <vt:lpstr>5. Интернетті тиімді пайдалану</vt:lpstr>
      <vt:lpstr>6. Интернетті тиімді пайдалану</vt:lpstr>
      <vt:lpstr>2 Бұлтты технологиялар</vt:lpstr>
      <vt:lpstr>2.1 Бұлттық технология</vt:lpstr>
      <vt:lpstr>2.2 Бұлтты технологиялар</vt:lpstr>
      <vt:lpstr>2.2 Бұлтты технологиялар</vt:lpstr>
      <vt:lpstr>2.2 Бұлтты технологиялар</vt:lpstr>
      <vt:lpstr>2.2 Бұлтты технологиялар</vt:lpstr>
      <vt:lpstr>2.3 Бұлтты есептеулер</vt:lpstr>
      <vt:lpstr>2.4 Бұлтты технологиялар</vt:lpstr>
      <vt:lpstr>2.5 Бұлтты технологиялар</vt:lpstr>
      <vt:lpstr>2.6 Бұлтты технологиялар</vt:lpstr>
      <vt:lpstr>2.7 Бұлтты технологиялар</vt:lpstr>
      <vt:lpstr>Бұлттық қызмет үлгілері</vt:lpstr>
      <vt:lpstr>Бұлттық қызмет үлгілері</vt:lpstr>
      <vt:lpstr>Бұлттық қызмет үлгілері</vt:lpstr>
      <vt:lpstr>Бұлттық қызмет үлгілері</vt:lpstr>
      <vt:lpstr>Бұлттық қызмет үлгілері</vt:lpstr>
      <vt:lpstr>Бұлттық қызмет үлгілері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ICT</dc:title>
  <dc:creator>User</dc:creator>
  <cp:lastModifiedBy>banu180673@gmail.com</cp:lastModifiedBy>
  <cp:revision>71</cp:revision>
  <dcterms:created xsi:type="dcterms:W3CDTF">2021-09-07T08:28:01Z</dcterms:created>
  <dcterms:modified xsi:type="dcterms:W3CDTF">2024-03-11T07:57:09Z</dcterms:modified>
</cp:coreProperties>
</file>